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Comfortaa SemiBold"/>
      <p:regular r:id="rId28"/>
      <p:bold r:id="rId29"/>
    </p:embeddedFont>
    <p:embeddedFont>
      <p:font typeface="Nunito SemiBold"/>
      <p:regular r:id="rId30"/>
      <p:bold r:id="rId31"/>
      <p:italic r:id="rId32"/>
      <p:boldItalic r:id="rId33"/>
    </p:embeddedFont>
    <p:embeddedFont>
      <p:font typeface="Caveat"/>
      <p:regular r:id="rId34"/>
      <p:bold r:id="rId35"/>
    </p:embeddedFont>
    <p:embeddedFont>
      <p:font typeface="Nuni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9D2F34-AE1F-462E-82FE-3F7A7DF7EA58}">
  <a:tblStyle styleId="{0E9D2F34-AE1F-462E-82FE-3F7A7DF7EA5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ComfortaaSemiBold-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ComfortaaSemiBold-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SemiBold-bold.fntdata"/><Relationship Id="rId30" Type="http://schemas.openxmlformats.org/officeDocument/2006/relationships/font" Target="fonts/NunitoSemiBold-regular.fntdata"/><Relationship Id="rId11" Type="http://schemas.openxmlformats.org/officeDocument/2006/relationships/slide" Target="slides/slide5.xml"/><Relationship Id="rId33" Type="http://schemas.openxmlformats.org/officeDocument/2006/relationships/font" Target="fonts/NunitoSemiBold-boldItalic.fntdata"/><Relationship Id="rId10" Type="http://schemas.openxmlformats.org/officeDocument/2006/relationships/slide" Target="slides/slide4.xml"/><Relationship Id="rId32" Type="http://schemas.openxmlformats.org/officeDocument/2006/relationships/font" Target="fonts/NunitoSemiBold-italic.fntdata"/><Relationship Id="rId13" Type="http://schemas.openxmlformats.org/officeDocument/2006/relationships/slide" Target="slides/slide7.xml"/><Relationship Id="rId35" Type="http://schemas.openxmlformats.org/officeDocument/2006/relationships/font" Target="fonts/Caveat-bold.fntdata"/><Relationship Id="rId12" Type="http://schemas.openxmlformats.org/officeDocument/2006/relationships/slide" Target="slides/slide6.xml"/><Relationship Id="rId34" Type="http://schemas.openxmlformats.org/officeDocument/2006/relationships/font" Target="fonts/Caveat-regular.fntdata"/><Relationship Id="rId15" Type="http://schemas.openxmlformats.org/officeDocument/2006/relationships/slide" Target="slides/slide9.xml"/><Relationship Id="rId37" Type="http://schemas.openxmlformats.org/officeDocument/2006/relationships/font" Target="fonts/Nunito-bold.fntdata"/><Relationship Id="rId14" Type="http://schemas.openxmlformats.org/officeDocument/2006/relationships/slide" Target="slides/slide8.xml"/><Relationship Id="rId36" Type="http://schemas.openxmlformats.org/officeDocument/2006/relationships/font" Target="fonts/Nunito-regular.fntdata"/><Relationship Id="rId17" Type="http://schemas.openxmlformats.org/officeDocument/2006/relationships/slide" Target="slides/slide11.xml"/><Relationship Id="rId39" Type="http://schemas.openxmlformats.org/officeDocument/2006/relationships/font" Target="fonts/Nunito-boldItalic.fntdata"/><Relationship Id="rId16" Type="http://schemas.openxmlformats.org/officeDocument/2006/relationships/slide" Target="slides/slide10.xml"/><Relationship Id="rId38" Type="http://schemas.openxmlformats.org/officeDocument/2006/relationships/font" Target="fonts/Nuni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9ee38b69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9ee38b69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6267d0f906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6267d0f906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6267d0f906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6267d0f906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9ee38b691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9ee38b691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9ee38b691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9ee38b691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6267d0f906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6267d0f906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6267d0f906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6267d0f906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6267d0f906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6267d0f906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267d0f906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6267d0f906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9ee38b691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9ee38b691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a022eac6c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a022eac6c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9ee38b691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9ee38b691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6267d0f906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6267d0f906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6267d0f906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6267d0f906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9ee38b691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9ee38b691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9ee38b691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9ee38b691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6267d0f90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6267d0f90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6267d0f90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6267d0f90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6267d0f906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6267d0f906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6267d0f906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6267d0f90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6267d0f906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6267d0f906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hyperlink" Target="https://arxiv.org/pdf/2105.05537.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jp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jp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jp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jp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hyperlink" Target="https://arxiv.org/pdf/1505.04597v1.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hyperlink" Target="http://dronedataset.icg.tugraz.a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hyperlink" Target="https://arxiv.org/pdf/1511.00561v3.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1"/>
            <a:ext cx="9144003"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22"/>
          <p:cNvSpPr txBox="1"/>
          <p:nvPr>
            <p:ph type="title"/>
          </p:nvPr>
        </p:nvSpPr>
        <p:spPr>
          <a:xfrm>
            <a:off x="311700" y="655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Comfortaa SemiBold"/>
                <a:ea typeface="Comfortaa SemiBold"/>
                <a:cs typeface="Comfortaa SemiBold"/>
                <a:sym typeface="Comfortaa SemiBold"/>
              </a:rPr>
              <a:t>Implementation </a:t>
            </a:r>
            <a:endParaRPr>
              <a:latin typeface="Comfortaa SemiBold"/>
              <a:ea typeface="Comfortaa SemiBold"/>
              <a:cs typeface="Comfortaa SemiBold"/>
              <a:sym typeface="Comfortaa SemiBold"/>
            </a:endParaRPr>
          </a:p>
        </p:txBody>
      </p:sp>
      <p:sp>
        <p:nvSpPr>
          <p:cNvPr id="110" name="Google Shape;110;p22"/>
          <p:cNvSpPr txBox="1"/>
          <p:nvPr>
            <p:ph idx="1" type="body"/>
          </p:nvPr>
        </p:nvSpPr>
        <p:spPr>
          <a:xfrm>
            <a:off x="311700" y="831175"/>
            <a:ext cx="8520600" cy="3879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440"/>
              <a:buNone/>
            </a:pPr>
            <a:r>
              <a:rPr lang="en">
                <a:solidFill>
                  <a:schemeClr val="dk1"/>
                </a:solidFill>
                <a:latin typeface="Nunito"/>
                <a:ea typeface="Nunito"/>
                <a:cs typeface="Nunito"/>
                <a:sym typeface="Nunito"/>
              </a:rPr>
              <a:t>SegNet:</a:t>
            </a:r>
            <a:endParaRPr>
              <a:solidFill>
                <a:schemeClr val="dk1"/>
              </a:solidFill>
              <a:latin typeface="Nunito"/>
              <a:ea typeface="Nunito"/>
              <a:cs typeface="Nunito"/>
              <a:sym typeface="Nunito"/>
            </a:endParaRPr>
          </a:p>
          <a:p>
            <a:pPr indent="-330200" lvl="0" marL="457200" rtl="0" algn="l">
              <a:lnSpc>
                <a:spcPct val="95000"/>
              </a:lnSpc>
              <a:spcBef>
                <a:spcPts val="1200"/>
              </a:spcBef>
              <a:spcAft>
                <a:spcPts val="0"/>
              </a:spcAft>
              <a:buClr>
                <a:schemeClr val="dk1"/>
              </a:buClr>
              <a:buSzPts val="1600"/>
              <a:buFont typeface="Nunito"/>
              <a:buChar char="●"/>
            </a:pPr>
            <a:r>
              <a:rPr lang="en" sz="1600">
                <a:solidFill>
                  <a:schemeClr val="dk1"/>
                </a:solidFill>
                <a:latin typeface="Nunito"/>
                <a:ea typeface="Nunito"/>
                <a:cs typeface="Nunito"/>
                <a:sym typeface="Nunito"/>
              </a:rPr>
              <a:t>Cloned git repository to import all functions</a:t>
            </a:r>
            <a:endParaRPr sz="1600">
              <a:solidFill>
                <a:schemeClr val="dk1"/>
              </a:solidFill>
              <a:latin typeface="Nunito"/>
              <a:ea typeface="Nunito"/>
              <a:cs typeface="Nunito"/>
              <a:sym typeface="Nunito"/>
            </a:endParaRPr>
          </a:p>
          <a:p>
            <a:pPr indent="-330200" lvl="0" marL="457200" rtl="0" algn="l">
              <a:lnSpc>
                <a:spcPct val="95000"/>
              </a:lnSpc>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Defining Image and Mask Directories, Batch Size, Epochs, η, Determining Number of Classes, and Displaying Image Dimensions. Loading Image and Mask Paths, Creating a DataFrame, and Splitting into Training and Testing Sets.  </a:t>
            </a:r>
            <a:endParaRPr sz="1600">
              <a:solidFill>
                <a:schemeClr val="dk1"/>
              </a:solidFill>
              <a:latin typeface="Nunito"/>
              <a:ea typeface="Nunito"/>
              <a:cs typeface="Nunito"/>
              <a:sym typeface="Nunito"/>
            </a:endParaRPr>
          </a:p>
          <a:p>
            <a:pPr indent="-330200" lvl="0" marL="457200" rtl="0" algn="l">
              <a:lnSpc>
                <a:spcPct val="95000"/>
              </a:lnSpc>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Created segnet model with 5 conv layers in encoder and 5 conv layers, 3 upsampling layers in decoder and zero padding, Batch normalization in both.Compiling the Model with Adam Optimizer.  Training the Model using the Training Dataset and Validating on the Test Dataset.</a:t>
            </a:r>
            <a:endParaRPr sz="1600">
              <a:solidFill>
                <a:schemeClr val="dk1"/>
              </a:solidFill>
              <a:latin typeface="Nunito"/>
              <a:ea typeface="Nunito"/>
              <a:cs typeface="Nunito"/>
              <a:sym typeface="Nunito"/>
            </a:endParaRPr>
          </a:p>
          <a:p>
            <a:pPr indent="-330200" lvl="0" marL="457200" rtl="0" algn="l">
              <a:lnSpc>
                <a:spcPct val="95000"/>
              </a:lnSpc>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Visualizing Original Images, Predicted Masks, and Ground Truth Masks.</a:t>
            </a:r>
            <a:endParaRPr sz="1600">
              <a:solidFill>
                <a:schemeClr val="dk1"/>
              </a:solidFill>
              <a:latin typeface="Nunito"/>
              <a:ea typeface="Nunito"/>
              <a:cs typeface="Nunito"/>
              <a:sym typeface="Nunito"/>
            </a:endParaRPr>
          </a:p>
          <a:p>
            <a:pPr indent="-330200" lvl="0" marL="457200" rtl="0" algn="l">
              <a:lnSpc>
                <a:spcPct val="95000"/>
              </a:lnSpc>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The loss function used is categorical crossentropy.</a:t>
            </a:r>
            <a:endParaRPr sz="1600">
              <a:solidFill>
                <a:schemeClr val="dk1"/>
              </a:solidFill>
              <a:latin typeface="Nunito"/>
              <a:ea typeface="Nunito"/>
              <a:cs typeface="Nunito"/>
              <a:sym typeface="Nunito"/>
            </a:endParaRPr>
          </a:p>
          <a:p>
            <a:pPr indent="-330200" lvl="0" marL="457200" rtl="0" algn="l">
              <a:lnSpc>
                <a:spcPct val="95000"/>
              </a:lnSpc>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Hyperparameters are Adam Optimizer,batch size, input size of 512*512*3</a:t>
            </a:r>
            <a:endParaRPr sz="1600">
              <a:solidFill>
                <a:schemeClr val="dk1"/>
              </a:solidFill>
              <a:latin typeface="Nunito"/>
              <a:ea typeface="Nunito"/>
              <a:cs typeface="Nunito"/>
              <a:sym typeface="Nunito"/>
            </a:endParaRPr>
          </a:p>
          <a:p>
            <a:pPr indent="0" lvl="0" marL="0" rtl="0" algn="l">
              <a:lnSpc>
                <a:spcPct val="95000"/>
              </a:lnSpc>
              <a:spcBef>
                <a:spcPts val="1200"/>
              </a:spcBef>
              <a:spcAft>
                <a:spcPts val="0"/>
              </a:spcAft>
              <a:buClr>
                <a:schemeClr val="dk1"/>
              </a:buClr>
              <a:buSzPts val="440"/>
              <a:buFont typeface="Arial"/>
              <a:buNone/>
            </a:pPr>
            <a:r>
              <a:t/>
            </a:r>
            <a:endParaRPr sz="660">
              <a:solidFill>
                <a:schemeClr val="dk1"/>
              </a:solidFill>
              <a:latin typeface="Nunito"/>
              <a:ea typeface="Nunito"/>
              <a:cs typeface="Nunito"/>
              <a:sym typeface="Nunito"/>
            </a:endParaRPr>
          </a:p>
          <a:p>
            <a:pPr indent="0" lvl="0" marL="0" rtl="0" algn="l">
              <a:lnSpc>
                <a:spcPct val="95000"/>
              </a:lnSpc>
              <a:spcBef>
                <a:spcPts val="1200"/>
              </a:spcBef>
              <a:spcAft>
                <a:spcPts val="0"/>
              </a:spcAft>
              <a:buSzPts val="440"/>
              <a:buNone/>
            </a:pPr>
            <a:r>
              <a:t/>
            </a:r>
            <a:endParaRPr sz="660">
              <a:solidFill>
                <a:schemeClr val="dk1"/>
              </a:solidFill>
              <a:latin typeface="Nunito"/>
              <a:ea typeface="Nunito"/>
              <a:cs typeface="Nunito"/>
              <a:sym typeface="Nunito"/>
            </a:endParaRPr>
          </a:p>
          <a:p>
            <a:pPr indent="0" lvl="0" marL="0" rtl="0" algn="l">
              <a:lnSpc>
                <a:spcPct val="95000"/>
              </a:lnSpc>
              <a:spcBef>
                <a:spcPts val="1200"/>
              </a:spcBef>
              <a:spcAft>
                <a:spcPts val="1200"/>
              </a:spcAft>
              <a:buSzPts val="440"/>
              <a:buNone/>
            </a:pPr>
            <a:r>
              <a:t/>
            </a:r>
            <a:endParaRPr sz="820">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23"/>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Comfortaa SemiBold"/>
                <a:ea typeface="Comfortaa SemiBold"/>
                <a:cs typeface="Comfortaa SemiBold"/>
                <a:sym typeface="Comfortaa SemiBold"/>
              </a:rPr>
              <a:t>Literature Review </a:t>
            </a:r>
            <a:endParaRPr>
              <a:latin typeface="Comfortaa SemiBold"/>
              <a:ea typeface="Comfortaa SemiBold"/>
              <a:cs typeface="Comfortaa SemiBold"/>
              <a:sym typeface="Comfortaa SemiBold"/>
            </a:endParaRPr>
          </a:p>
        </p:txBody>
      </p:sp>
      <p:sp>
        <p:nvSpPr>
          <p:cNvPr id="116" name="Google Shape;116;p23"/>
          <p:cNvSpPr txBox="1"/>
          <p:nvPr>
            <p:ph idx="1" type="body"/>
          </p:nvPr>
        </p:nvSpPr>
        <p:spPr>
          <a:xfrm>
            <a:off x="311700" y="641400"/>
            <a:ext cx="8665500" cy="428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Nunito"/>
                <a:ea typeface="Nunito"/>
                <a:cs typeface="Nunito"/>
                <a:sym typeface="Nunito"/>
              </a:rPr>
              <a:t>Swin Transformer: Pure Transformer for Medical Image Segmentation:</a:t>
            </a:r>
            <a:endParaRPr>
              <a:solidFill>
                <a:schemeClr val="dk1"/>
              </a:solidFill>
              <a:latin typeface="Nunito"/>
              <a:ea typeface="Nunito"/>
              <a:cs typeface="Nunito"/>
              <a:sym typeface="Nunito"/>
            </a:endParaRPr>
          </a:p>
          <a:p>
            <a:pPr indent="-330200" lvl="0" marL="457200" rtl="0" algn="l">
              <a:spcBef>
                <a:spcPts val="1200"/>
              </a:spcBef>
              <a:spcAft>
                <a:spcPts val="0"/>
              </a:spcAft>
              <a:buClr>
                <a:schemeClr val="dk1"/>
              </a:buClr>
              <a:buSzPts val="1600"/>
              <a:buFont typeface="Nunito"/>
              <a:buChar char="●"/>
            </a:pPr>
            <a:r>
              <a:rPr lang="en" sz="1600">
                <a:solidFill>
                  <a:schemeClr val="dk1"/>
                </a:solidFill>
                <a:latin typeface="Nunito"/>
                <a:ea typeface="Nunito"/>
                <a:cs typeface="Nunito"/>
                <a:sym typeface="Nunito"/>
              </a:rPr>
              <a:t>The Swin Transformer architecture introduces a hierarchical design that captures long-range dependencies efficiently. It divides the input image into non-overlapping patches and processes them through a series of hierarchical transformer layers. The key components include patch merging and patch partitioning, enabling the model to capture information at multiple scales.</a:t>
            </a:r>
            <a:endParaRPr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The hierarchical architecture is characterized by the following components Patch Embeddings,Transformer Layers,Patch Merging and Partitioning, Class Tokens</a:t>
            </a:r>
            <a:endParaRPr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The main advantages of this model is EfficientLong-RangeDependencies,Scalability,Competitive Performance.</a:t>
            </a:r>
            <a:endParaRPr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The main disadvantage of this model is Complexity,Interpretability.</a:t>
            </a:r>
            <a:endParaRPr sz="1600">
              <a:solidFill>
                <a:schemeClr val="dk1"/>
              </a:solidFill>
              <a:latin typeface="Nunito"/>
              <a:ea typeface="Nunito"/>
              <a:cs typeface="Nunito"/>
              <a:sym typeface="Nunito"/>
            </a:endParaRPr>
          </a:p>
          <a:p>
            <a:pPr indent="0" lvl="0" marL="0" rtl="0" algn="l">
              <a:spcBef>
                <a:spcPts val="1200"/>
              </a:spcBef>
              <a:spcAft>
                <a:spcPts val="1200"/>
              </a:spcAft>
              <a:buNone/>
            </a:pPr>
            <a:r>
              <a:rPr lang="en" sz="1600">
                <a:solidFill>
                  <a:schemeClr val="dk1"/>
                </a:solidFill>
                <a:latin typeface="Nunito"/>
                <a:ea typeface="Nunito"/>
                <a:cs typeface="Nunito"/>
                <a:sym typeface="Nunito"/>
              </a:rPr>
              <a:t>Link for the Reference Paper:</a:t>
            </a:r>
            <a:r>
              <a:rPr lang="en" sz="1600" u="sng">
                <a:solidFill>
                  <a:schemeClr val="hlink"/>
                </a:solidFill>
                <a:latin typeface="Nunito"/>
                <a:ea typeface="Nunito"/>
                <a:cs typeface="Nunito"/>
                <a:sym typeface="Nunito"/>
                <a:hlinkClick r:id="rId4"/>
              </a:rPr>
              <a:t>https://arxiv.org/pdf/2105.05537.pdf</a:t>
            </a:r>
            <a:endParaRPr sz="1500">
              <a:solidFill>
                <a:schemeClr val="dk1"/>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4"/>
          <p:cNvSpPr txBox="1"/>
          <p:nvPr>
            <p:ph type="title"/>
          </p:nvPr>
        </p:nvSpPr>
        <p:spPr>
          <a:xfrm>
            <a:off x="311700" y="655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Comfortaa SemiBold"/>
                <a:ea typeface="Comfortaa SemiBold"/>
                <a:cs typeface="Comfortaa SemiBold"/>
                <a:sym typeface="Comfortaa SemiBold"/>
              </a:rPr>
              <a:t>Implementation </a:t>
            </a:r>
            <a:endParaRPr>
              <a:latin typeface="Comfortaa SemiBold"/>
              <a:ea typeface="Comfortaa SemiBold"/>
              <a:cs typeface="Comfortaa SemiBold"/>
              <a:sym typeface="Comfortaa SemiBold"/>
            </a:endParaRPr>
          </a:p>
        </p:txBody>
      </p:sp>
      <p:sp>
        <p:nvSpPr>
          <p:cNvPr id="122" name="Google Shape;122;p24"/>
          <p:cNvSpPr txBox="1"/>
          <p:nvPr>
            <p:ph idx="1" type="body"/>
          </p:nvPr>
        </p:nvSpPr>
        <p:spPr>
          <a:xfrm>
            <a:off x="311700" y="831175"/>
            <a:ext cx="8106900" cy="3811200"/>
          </a:xfrm>
          <a:prstGeom prst="rect">
            <a:avLst/>
          </a:prstGeom>
        </p:spPr>
        <p:txBody>
          <a:bodyPr anchorCtr="0" anchor="t" bIns="91425" lIns="91425" spcFirstLastPara="1" rIns="91425" wrap="square" tIns="91425">
            <a:normAutofit fontScale="40000" lnSpcReduction="10000"/>
          </a:bodyPr>
          <a:lstStyle/>
          <a:p>
            <a:pPr indent="0" lvl="0" marL="0" rtl="0" algn="l">
              <a:spcBef>
                <a:spcPts val="0"/>
              </a:spcBef>
              <a:spcAft>
                <a:spcPts val="0"/>
              </a:spcAft>
              <a:buNone/>
            </a:pPr>
            <a:r>
              <a:rPr lang="en" sz="4500">
                <a:solidFill>
                  <a:schemeClr val="dk1"/>
                </a:solidFill>
                <a:latin typeface="Nunito"/>
                <a:ea typeface="Nunito"/>
                <a:cs typeface="Nunito"/>
                <a:sym typeface="Nunito"/>
              </a:rPr>
              <a:t>Swin Transformer:</a:t>
            </a:r>
            <a:endParaRPr sz="4500">
              <a:solidFill>
                <a:schemeClr val="dk1"/>
              </a:solidFill>
              <a:latin typeface="Nunito"/>
              <a:ea typeface="Nunito"/>
              <a:cs typeface="Nunito"/>
              <a:sym typeface="Nunito"/>
            </a:endParaRPr>
          </a:p>
          <a:p>
            <a:pPr indent="-330200" lvl="0" marL="457200" rtl="0" algn="l">
              <a:spcBef>
                <a:spcPts val="1200"/>
              </a:spcBef>
              <a:spcAft>
                <a:spcPts val="0"/>
              </a:spcAft>
              <a:buClr>
                <a:schemeClr val="dk1"/>
              </a:buClr>
              <a:buSzPct val="100000"/>
              <a:buFont typeface="Nunito"/>
              <a:buChar char="●"/>
            </a:pPr>
            <a:r>
              <a:rPr lang="en" sz="4000">
                <a:solidFill>
                  <a:schemeClr val="dk1"/>
                </a:solidFill>
                <a:latin typeface="Nunito"/>
                <a:ea typeface="Nunito"/>
                <a:cs typeface="Nunito"/>
                <a:sym typeface="Nunito"/>
              </a:rPr>
              <a:t>Defining Image and Mask Directories, Batch Size, Epochs, Learning Rate, Height, and Width.Reading Sample Mask, Determining Number of Classes, and Displaying Image Dimensions. Loading Image and Mask Paths, Creating a DataFrame, and Splitting into Training and Testing Sets.  </a:t>
            </a:r>
            <a:endParaRPr sz="40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ct val="100000"/>
              <a:buFont typeface="Nunito"/>
              <a:buChar char="●"/>
            </a:pPr>
            <a:r>
              <a:rPr lang="en" sz="4000">
                <a:solidFill>
                  <a:schemeClr val="dk1"/>
                </a:solidFill>
                <a:latin typeface="Nunito"/>
                <a:ea typeface="Nunito"/>
                <a:cs typeface="Nunito"/>
                <a:sym typeface="Nunito"/>
              </a:rPr>
              <a:t>Defining Functions to Read and Augment Images and Masks.Creating a Swin UNet Model using the keras_unet_collection library.Compiling the Model with Adam Optimizer, Focal Loss, and Metrics.  Training the Model using the Training Dataset and Validating on the Test Dataset.</a:t>
            </a:r>
            <a:endParaRPr sz="40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ct val="100000"/>
              <a:buFont typeface="Nunito"/>
              <a:buChar char="●"/>
            </a:pPr>
            <a:r>
              <a:rPr lang="en" sz="4000">
                <a:solidFill>
                  <a:schemeClr val="dk1"/>
                </a:solidFill>
                <a:latin typeface="Nunito"/>
                <a:ea typeface="Nunito"/>
                <a:cs typeface="Nunito"/>
                <a:sym typeface="Nunito"/>
              </a:rPr>
              <a:t>Visualizing Original Images, Predicted Masks, and Ground Truth Masks.</a:t>
            </a:r>
            <a:endParaRPr sz="40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ct val="100000"/>
              <a:buFont typeface="Nunito"/>
              <a:buChar char="●"/>
            </a:pPr>
            <a:r>
              <a:rPr lang="en" sz="4000">
                <a:solidFill>
                  <a:schemeClr val="dk1"/>
                </a:solidFill>
                <a:latin typeface="Nunito"/>
                <a:ea typeface="Nunito"/>
                <a:cs typeface="Nunito"/>
                <a:sym typeface="Nunito"/>
              </a:rPr>
              <a:t>The loss function used is categorical crossentropy.</a:t>
            </a:r>
            <a:endParaRPr sz="40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ct val="100000"/>
              <a:buFont typeface="Nunito"/>
              <a:buChar char="●"/>
            </a:pPr>
            <a:r>
              <a:rPr lang="en" sz="4000">
                <a:solidFill>
                  <a:schemeClr val="dk1"/>
                </a:solidFill>
                <a:latin typeface="Nunito"/>
                <a:ea typeface="Nunito"/>
                <a:cs typeface="Nunito"/>
                <a:sym typeface="Nunito"/>
              </a:rPr>
              <a:t>Hyperparameters are Adam Optimizer,Droupout Rate,input size of 512*512*3, SoftMax is the activation function.</a:t>
            </a:r>
            <a:endParaRPr sz="2050">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5"/>
          <p:cNvSpPr txBox="1"/>
          <p:nvPr/>
        </p:nvSpPr>
        <p:spPr>
          <a:xfrm>
            <a:off x="1867350" y="143875"/>
            <a:ext cx="5409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Comfortaa SemiBold"/>
                <a:ea typeface="Comfortaa SemiBold"/>
                <a:cs typeface="Comfortaa SemiBold"/>
                <a:sym typeface="Comfortaa SemiBold"/>
              </a:rPr>
              <a:t>Unet Model predicted results</a:t>
            </a:r>
            <a:endParaRPr sz="2500">
              <a:solidFill>
                <a:schemeClr val="dk1"/>
              </a:solidFill>
              <a:latin typeface="Comfortaa SemiBold"/>
              <a:ea typeface="Comfortaa SemiBold"/>
              <a:cs typeface="Comfortaa SemiBold"/>
              <a:sym typeface="Comfortaa SemiBold"/>
            </a:endParaRPr>
          </a:p>
        </p:txBody>
      </p:sp>
      <p:pic>
        <p:nvPicPr>
          <p:cNvPr id="128" name="Google Shape;128;p25"/>
          <p:cNvPicPr preferRelativeResize="0"/>
          <p:nvPr/>
        </p:nvPicPr>
        <p:blipFill>
          <a:blip r:embed="rId4">
            <a:alphaModFix/>
          </a:blip>
          <a:stretch>
            <a:fillRect/>
          </a:stretch>
        </p:blipFill>
        <p:spPr>
          <a:xfrm>
            <a:off x="1210600" y="713275"/>
            <a:ext cx="6628499" cy="1672400"/>
          </a:xfrm>
          <a:prstGeom prst="rect">
            <a:avLst/>
          </a:prstGeom>
          <a:noFill/>
          <a:ln>
            <a:noFill/>
          </a:ln>
        </p:spPr>
      </p:pic>
      <p:pic>
        <p:nvPicPr>
          <p:cNvPr id="129" name="Google Shape;129;p25"/>
          <p:cNvPicPr preferRelativeResize="0"/>
          <p:nvPr/>
        </p:nvPicPr>
        <p:blipFill>
          <a:blip r:embed="rId5">
            <a:alphaModFix/>
          </a:blip>
          <a:stretch>
            <a:fillRect/>
          </a:stretch>
        </p:blipFill>
        <p:spPr>
          <a:xfrm>
            <a:off x="152400" y="2960744"/>
            <a:ext cx="3790618" cy="2030356"/>
          </a:xfrm>
          <a:prstGeom prst="rect">
            <a:avLst/>
          </a:prstGeom>
          <a:noFill/>
          <a:ln>
            <a:noFill/>
          </a:ln>
        </p:spPr>
      </p:pic>
      <p:pic>
        <p:nvPicPr>
          <p:cNvPr id="130" name="Google Shape;130;p25"/>
          <p:cNvPicPr preferRelativeResize="0"/>
          <p:nvPr/>
        </p:nvPicPr>
        <p:blipFill>
          <a:blip r:embed="rId6">
            <a:alphaModFix/>
          </a:blip>
          <a:stretch>
            <a:fillRect/>
          </a:stretch>
        </p:blipFill>
        <p:spPr>
          <a:xfrm>
            <a:off x="4981893" y="2960744"/>
            <a:ext cx="3790618" cy="2030356"/>
          </a:xfrm>
          <a:prstGeom prst="rect">
            <a:avLst/>
          </a:prstGeom>
          <a:noFill/>
          <a:ln>
            <a:noFill/>
          </a:ln>
        </p:spPr>
      </p:pic>
      <p:sp>
        <p:nvSpPr>
          <p:cNvPr id="131" name="Google Shape;131;p25"/>
          <p:cNvSpPr txBox="1"/>
          <p:nvPr/>
        </p:nvSpPr>
        <p:spPr>
          <a:xfrm>
            <a:off x="152400" y="2515129"/>
            <a:ext cx="29991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For Local Images:</a:t>
            </a:r>
            <a:endParaRPr sz="18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6"/>
          <p:cNvSpPr txBox="1"/>
          <p:nvPr/>
        </p:nvSpPr>
        <p:spPr>
          <a:xfrm>
            <a:off x="1156350" y="173625"/>
            <a:ext cx="6831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Comfortaa SemiBold"/>
                <a:ea typeface="Comfortaa SemiBold"/>
                <a:cs typeface="Comfortaa SemiBold"/>
                <a:sym typeface="Comfortaa SemiBold"/>
              </a:rPr>
              <a:t>DeepLabV3+ </a:t>
            </a:r>
            <a:r>
              <a:rPr lang="en" sz="2500">
                <a:solidFill>
                  <a:schemeClr val="dk1"/>
                </a:solidFill>
                <a:latin typeface="Comfortaa SemiBold"/>
                <a:ea typeface="Comfortaa SemiBold"/>
                <a:cs typeface="Comfortaa SemiBold"/>
                <a:sym typeface="Comfortaa SemiBold"/>
              </a:rPr>
              <a:t>Model predicted results</a:t>
            </a:r>
            <a:endParaRPr sz="2500">
              <a:solidFill>
                <a:schemeClr val="dk1"/>
              </a:solidFill>
              <a:latin typeface="Comfortaa SemiBold"/>
              <a:ea typeface="Comfortaa SemiBold"/>
              <a:cs typeface="Comfortaa SemiBold"/>
              <a:sym typeface="Comfortaa SemiBold"/>
            </a:endParaRPr>
          </a:p>
        </p:txBody>
      </p:sp>
      <p:pic>
        <p:nvPicPr>
          <p:cNvPr id="137" name="Google Shape;137;p26"/>
          <p:cNvPicPr preferRelativeResize="0"/>
          <p:nvPr/>
        </p:nvPicPr>
        <p:blipFill>
          <a:blip r:embed="rId4">
            <a:alphaModFix/>
          </a:blip>
          <a:stretch>
            <a:fillRect/>
          </a:stretch>
        </p:blipFill>
        <p:spPr>
          <a:xfrm>
            <a:off x="152400" y="1097650"/>
            <a:ext cx="8839200" cy="29482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7"/>
          <p:cNvSpPr txBox="1"/>
          <p:nvPr/>
        </p:nvSpPr>
        <p:spPr>
          <a:xfrm>
            <a:off x="1749000" y="203450"/>
            <a:ext cx="5646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Comfortaa SemiBold"/>
                <a:ea typeface="Comfortaa SemiBold"/>
                <a:cs typeface="Comfortaa SemiBold"/>
                <a:sym typeface="Comfortaa SemiBold"/>
              </a:rPr>
              <a:t>SegNet</a:t>
            </a:r>
            <a:r>
              <a:rPr lang="en" sz="2500">
                <a:solidFill>
                  <a:schemeClr val="dk1"/>
                </a:solidFill>
                <a:latin typeface="Comfortaa SemiBold"/>
                <a:ea typeface="Comfortaa SemiBold"/>
                <a:cs typeface="Comfortaa SemiBold"/>
                <a:sym typeface="Comfortaa SemiBold"/>
              </a:rPr>
              <a:t> Model predicted results</a:t>
            </a:r>
            <a:endParaRPr sz="2500">
              <a:solidFill>
                <a:schemeClr val="dk1"/>
              </a:solidFill>
              <a:latin typeface="Comfortaa SemiBold"/>
              <a:ea typeface="Comfortaa SemiBold"/>
              <a:cs typeface="Comfortaa SemiBold"/>
              <a:sym typeface="Comfortaa SemiBold"/>
            </a:endParaRPr>
          </a:p>
        </p:txBody>
      </p:sp>
      <p:pic>
        <p:nvPicPr>
          <p:cNvPr id="143" name="Google Shape;143;p27"/>
          <p:cNvPicPr preferRelativeResize="0"/>
          <p:nvPr/>
        </p:nvPicPr>
        <p:blipFill>
          <a:blip r:embed="rId4">
            <a:alphaModFix/>
          </a:blip>
          <a:stretch>
            <a:fillRect/>
          </a:stretch>
        </p:blipFill>
        <p:spPr>
          <a:xfrm>
            <a:off x="2112725" y="772850"/>
            <a:ext cx="4918533" cy="4203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28"/>
          <p:cNvSpPr txBox="1"/>
          <p:nvPr/>
        </p:nvSpPr>
        <p:spPr>
          <a:xfrm>
            <a:off x="937050" y="99225"/>
            <a:ext cx="7269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Comfortaa SemiBold"/>
                <a:ea typeface="Comfortaa SemiBold"/>
                <a:cs typeface="Comfortaa SemiBold"/>
                <a:sym typeface="Comfortaa SemiBold"/>
              </a:rPr>
              <a:t>Swin Transformer</a:t>
            </a:r>
            <a:r>
              <a:rPr lang="en" sz="2500">
                <a:solidFill>
                  <a:schemeClr val="dk1"/>
                </a:solidFill>
                <a:latin typeface="Comfortaa SemiBold"/>
                <a:ea typeface="Comfortaa SemiBold"/>
                <a:cs typeface="Comfortaa SemiBold"/>
                <a:sym typeface="Comfortaa SemiBold"/>
              </a:rPr>
              <a:t> Model predicted results</a:t>
            </a:r>
            <a:endParaRPr sz="2500">
              <a:solidFill>
                <a:schemeClr val="dk1"/>
              </a:solidFill>
              <a:latin typeface="Comfortaa SemiBold"/>
              <a:ea typeface="Comfortaa SemiBold"/>
              <a:cs typeface="Comfortaa SemiBold"/>
              <a:sym typeface="Comfortaa SemiBold"/>
            </a:endParaRPr>
          </a:p>
        </p:txBody>
      </p:sp>
      <p:pic>
        <p:nvPicPr>
          <p:cNvPr id="149" name="Google Shape;149;p28"/>
          <p:cNvPicPr preferRelativeResize="0"/>
          <p:nvPr/>
        </p:nvPicPr>
        <p:blipFill>
          <a:blip r:embed="rId4">
            <a:alphaModFix/>
          </a:blip>
          <a:stretch>
            <a:fillRect/>
          </a:stretch>
        </p:blipFill>
        <p:spPr>
          <a:xfrm>
            <a:off x="817150" y="757950"/>
            <a:ext cx="7509698" cy="4218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29"/>
          <p:cNvSpPr txBox="1"/>
          <p:nvPr/>
        </p:nvSpPr>
        <p:spPr>
          <a:xfrm>
            <a:off x="1832550" y="322500"/>
            <a:ext cx="5478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Comfortaa SemiBold"/>
                <a:ea typeface="Comfortaa SemiBold"/>
                <a:cs typeface="Comfortaa SemiBold"/>
                <a:sym typeface="Comfortaa SemiBold"/>
              </a:rPr>
              <a:t>Some Results from our codes</a:t>
            </a:r>
            <a:endParaRPr sz="2500">
              <a:solidFill>
                <a:schemeClr val="dk1"/>
              </a:solidFill>
              <a:latin typeface="Comfortaa SemiBold"/>
              <a:ea typeface="Comfortaa SemiBold"/>
              <a:cs typeface="Comfortaa SemiBold"/>
              <a:sym typeface="Comfortaa SemiBold"/>
            </a:endParaRPr>
          </a:p>
        </p:txBody>
      </p:sp>
      <p:graphicFrame>
        <p:nvGraphicFramePr>
          <p:cNvPr id="155" name="Google Shape;155;p29"/>
          <p:cNvGraphicFramePr/>
          <p:nvPr/>
        </p:nvGraphicFramePr>
        <p:xfrm>
          <a:off x="952500" y="1154538"/>
          <a:ext cx="3000000" cy="3000000"/>
        </p:xfrm>
        <a:graphic>
          <a:graphicData uri="http://schemas.openxmlformats.org/drawingml/2006/table">
            <a:tbl>
              <a:tblPr>
                <a:noFill/>
                <a:tableStyleId>{0E9D2F34-AE1F-462E-82FE-3F7A7DF7EA58}</a:tableStyleId>
              </a:tblPr>
              <a:tblGrid>
                <a:gridCol w="1447800"/>
                <a:gridCol w="1447800"/>
                <a:gridCol w="1447800"/>
                <a:gridCol w="1447800"/>
                <a:gridCol w="1447800"/>
              </a:tblGrid>
              <a:tr h="381000">
                <a:tc>
                  <a:txBody>
                    <a:bodyPr/>
                    <a:lstStyle/>
                    <a:p>
                      <a:pPr indent="0" lvl="0" marL="0" rtl="0" algn="ctr">
                        <a:spcBef>
                          <a:spcPts val="0"/>
                        </a:spcBef>
                        <a:spcAft>
                          <a:spcPts val="0"/>
                        </a:spcAft>
                        <a:buNone/>
                      </a:pPr>
                      <a:r>
                        <a:rPr lang="en" sz="1800">
                          <a:solidFill>
                            <a:schemeClr val="dk1"/>
                          </a:solidFill>
                          <a:latin typeface="Nunito"/>
                          <a:ea typeface="Nunito"/>
                          <a:cs typeface="Nunito"/>
                          <a:sym typeface="Nunito"/>
                        </a:rPr>
                        <a:t>MODEL</a:t>
                      </a:r>
                      <a:endParaRPr sz="1800">
                        <a:solidFill>
                          <a:schemeClr val="dk1"/>
                        </a:solidFill>
                        <a:latin typeface="Nunito"/>
                        <a:ea typeface="Nunito"/>
                        <a:cs typeface="Nunito"/>
                        <a:sym typeface="Nunito"/>
                      </a:endParaRPr>
                    </a:p>
                  </a:txBody>
                  <a:tcPr marT="91425" marB="91425" marR="91425" marL="91425">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Nunito"/>
                          <a:ea typeface="Nunito"/>
                          <a:cs typeface="Nunito"/>
                          <a:sym typeface="Nunito"/>
                        </a:rPr>
                        <a:t>EPOCHS</a:t>
                      </a:r>
                      <a:endParaRPr sz="1800">
                        <a:solidFill>
                          <a:schemeClr val="dk1"/>
                        </a:solidFill>
                        <a:latin typeface="Nunito"/>
                        <a:ea typeface="Nunito"/>
                        <a:cs typeface="Nunito"/>
                        <a:sym typeface="Nuni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Nunito"/>
                          <a:ea typeface="Nunito"/>
                          <a:cs typeface="Nunito"/>
                          <a:sym typeface="Nunito"/>
                        </a:rPr>
                        <a:t>ACCURACY</a:t>
                      </a:r>
                      <a:br>
                        <a:rPr lang="en" sz="1800">
                          <a:solidFill>
                            <a:schemeClr val="dk1"/>
                          </a:solidFill>
                          <a:latin typeface="Nunito"/>
                          <a:ea typeface="Nunito"/>
                          <a:cs typeface="Nunito"/>
                          <a:sym typeface="Nunito"/>
                        </a:rPr>
                      </a:br>
                      <a:r>
                        <a:rPr lang="en" sz="1800">
                          <a:solidFill>
                            <a:schemeClr val="dk1"/>
                          </a:solidFill>
                          <a:latin typeface="Nunito"/>
                          <a:ea typeface="Nunito"/>
                          <a:cs typeface="Nunito"/>
                          <a:sym typeface="Nunito"/>
                        </a:rPr>
                        <a:t>(TRAIN)</a:t>
                      </a:r>
                      <a:endParaRPr sz="1800">
                        <a:solidFill>
                          <a:schemeClr val="dk1"/>
                        </a:solidFill>
                        <a:latin typeface="Nunito"/>
                        <a:ea typeface="Nunito"/>
                        <a:cs typeface="Nunito"/>
                        <a:sym typeface="Nuni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Nunito"/>
                          <a:ea typeface="Nunito"/>
                          <a:cs typeface="Nunito"/>
                          <a:sym typeface="Nunito"/>
                        </a:rPr>
                        <a:t>ACCURACY</a:t>
                      </a:r>
                      <a:br>
                        <a:rPr lang="en" sz="1800">
                          <a:solidFill>
                            <a:schemeClr val="dk1"/>
                          </a:solidFill>
                          <a:latin typeface="Nunito"/>
                          <a:ea typeface="Nunito"/>
                          <a:cs typeface="Nunito"/>
                          <a:sym typeface="Nunito"/>
                        </a:rPr>
                      </a:br>
                      <a:r>
                        <a:rPr lang="en" sz="1800">
                          <a:solidFill>
                            <a:schemeClr val="dk1"/>
                          </a:solidFill>
                          <a:latin typeface="Nunito"/>
                          <a:ea typeface="Nunito"/>
                          <a:cs typeface="Nunito"/>
                          <a:sym typeface="Nunito"/>
                        </a:rPr>
                        <a:t>(VALID)</a:t>
                      </a:r>
                      <a:endParaRPr sz="1800">
                        <a:solidFill>
                          <a:schemeClr val="dk1"/>
                        </a:solidFill>
                        <a:latin typeface="Nunito"/>
                        <a:ea typeface="Nunito"/>
                        <a:cs typeface="Nunito"/>
                        <a:sym typeface="Nuni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Nunito"/>
                          <a:ea typeface="Nunito"/>
                          <a:cs typeface="Nunito"/>
                          <a:sym typeface="Nunito"/>
                        </a:rPr>
                        <a:t>APPROX. TIME</a:t>
                      </a:r>
                      <a:endParaRPr sz="1800">
                        <a:solidFill>
                          <a:schemeClr val="dk1"/>
                        </a:solidFill>
                        <a:latin typeface="Nunito"/>
                        <a:ea typeface="Nunito"/>
                        <a:cs typeface="Nunito"/>
                        <a:sym typeface="Nunito"/>
                      </a:endParaRPr>
                    </a:p>
                  </a:txBody>
                  <a:tcPr marT="91425" marB="91425" marR="91425" marL="91425">
                    <a:lnL cap="flat" cmpd="sng" w="952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800">
                          <a:solidFill>
                            <a:schemeClr val="dk1"/>
                          </a:solidFill>
                          <a:latin typeface="Nunito"/>
                          <a:ea typeface="Nunito"/>
                          <a:cs typeface="Nunito"/>
                          <a:sym typeface="Nunito"/>
                        </a:rPr>
                        <a:t>UNET</a:t>
                      </a:r>
                      <a:endParaRPr sz="1800">
                        <a:solidFill>
                          <a:schemeClr val="dk1"/>
                        </a:solidFill>
                        <a:latin typeface="Nunito"/>
                        <a:ea typeface="Nunito"/>
                        <a:cs typeface="Nunito"/>
                        <a:sym typeface="Nunito"/>
                      </a:endParaRPr>
                    </a:p>
                  </a:txBody>
                  <a:tcPr marT="91425" marB="91425" marR="91425" marL="91425">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Nunito"/>
                          <a:ea typeface="Nunito"/>
                          <a:cs typeface="Nunito"/>
                          <a:sym typeface="Nunito"/>
                        </a:rPr>
                        <a:t>150</a:t>
                      </a:r>
                      <a:endParaRPr sz="1800">
                        <a:solidFill>
                          <a:schemeClr val="dk1"/>
                        </a:solidFill>
                        <a:latin typeface="Nunito"/>
                        <a:ea typeface="Nunito"/>
                        <a:cs typeface="Nunito"/>
                        <a:sym typeface="Nuni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Nunito"/>
                          <a:ea typeface="Nunito"/>
                          <a:cs typeface="Nunito"/>
                          <a:sym typeface="Nunito"/>
                        </a:rPr>
                        <a:t>79.34</a:t>
                      </a:r>
                      <a:endParaRPr sz="1800">
                        <a:solidFill>
                          <a:schemeClr val="dk1"/>
                        </a:solidFill>
                        <a:latin typeface="Nunito"/>
                        <a:ea typeface="Nunito"/>
                        <a:cs typeface="Nunito"/>
                        <a:sym typeface="Nuni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Nunito"/>
                          <a:ea typeface="Nunito"/>
                          <a:cs typeface="Nunito"/>
                          <a:sym typeface="Nunito"/>
                        </a:rPr>
                        <a:t>78.82</a:t>
                      </a:r>
                      <a:endParaRPr sz="1800">
                        <a:solidFill>
                          <a:schemeClr val="dk1"/>
                        </a:solidFill>
                        <a:latin typeface="Nunito"/>
                        <a:ea typeface="Nunito"/>
                        <a:cs typeface="Nunito"/>
                        <a:sym typeface="Nuni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Nunito"/>
                          <a:ea typeface="Nunito"/>
                          <a:cs typeface="Nunito"/>
                          <a:sym typeface="Nunito"/>
                        </a:rPr>
                        <a:t>120</a:t>
                      </a:r>
                      <a:endParaRPr sz="1800">
                        <a:solidFill>
                          <a:schemeClr val="dk1"/>
                        </a:solidFill>
                        <a:latin typeface="Nunito"/>
                        <a:ea typeface="Nunito"/>
                        <a:cs typeface="Nunito"/>
                        <a:sym typeface="Nunito"/>
                      </a:endParaRPr>
                    </a:p>
                  </a:txBody>
                  <a:tcPr marT="91425" marB="91425" marR="91425" marL="91425">
                    <a:lnL cap="flat" cmpd="sng" w="952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800">
                          <a:solidFill>
                            <a:schemeClr val="dk1"/>
                          </a:solidFill>
                          <a:latin typeface="Nunito"/>
                          <a:ea typeface="Nunito"/>
                          <a:cs typeface="Nunito"/>
                          <a:sym typeface="Nunito"/>
                        </a:rPr>
                        <a:t>DEEPLABV3+</a:t>
                      </a:r>
                      <a:endParaRPr sz="1800">
                        <a:solidFill>
                          <a:schemeClr val="dk1"/>
                        </a:solidFill>
                        <a:latin typeface="Nunito"/>
                        <a:ea typeface="Nunito"/>
                        <a:cs typeface="Nunito"/>
                        <a:sym typeface="Nunito"/>
                      </a:endParaRPr>
                    </a:p>
                  </a:txBody>
                  <a:tcPr marT="91425" marB="91425" marR="91425" marL="91425">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Nunito"/>
                          <a:ea typeface="Nunito"/>
                          <a:cs typeface="Nunito"/>
                          <a:sym typeface="Nunito"/>
                        </a:rPr>
                        <a:t>50</a:t>
                      </a:r>
                      <a:endParaRPr sz="1800">
                        <a:solidFill>
                          <a:schemeClr val="dk1"/>
                        </a:solidFill>
                        <a:latin typeface="Nunito"/>
                        <a:ea typeface="Nunito"/>
                        <a:cs typeface="Nunito"/>
                        <a:sym typeface="Nuni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Nunito"/>
                          <a:ea typeface="Nunito"/>
                          <a:cs typeface="Nunito"/>
                          <a:sym typeface="Nunito"/>
                        </a:rPr>
                        <a:t>95.72</a:t>
                      </a:r>
                      <a:endParaRPr sz="1800">
                        <a:solidFill>
                          <a:schemeClr val="dk1"/>
                        </a:solidFill>
                        <a:latin typeface="Nunito"/>
                        <a:ea typeface="Nunito"/>
                        <a:cs typeface="Nunito"/>
                        <a:sym typeface="Nuni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Nunito"/>
                          <a:ea typeface="Nunito"/>
                          <a:cs typeface="Nunito"/>
                          <a:sym typeface="Nunito"/>
                        </a:rPr>
                        <a:t>81.89</a:t>
                      </a:r>
                      <a:endParaRPr sz="1800">
                        <a:solidFill>
                          <a:schemeClr val="dk1"/>
                        </a:solidFill>
                        <a:latin typeface="Nunito"/>
                        <a:ea typeface="Nunito"/>
                        <a:cs typeface="Nunito"/>
                        <a:sym typeface="Nuni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Nunito"/>
                          <a:ea typeface="Nunito"/>
                          <a:cs typeface="Nunito"/>
                          <a:sym typeface="Nunito"/>
                        </a:rPr>
                        <a:t>90</a:t>
                      </a:r>
                      <a:endParaRPr sz="1800">
                        <a:solidFill>
                          <a:schemeClr val="dk1"/>
                        </a:solidFill>
                        <a:latin typeface="Nunito"/>
                        <a:ea typeface="Nunito"/>
                        <a:cs typeface="Nunito"/>
                        <a:sym typeface="Nunito"/>
                      </a:endParaRPr>
                    </a:p>
                  </a:txBody>
                  <a:tcPr marT="91425" marB="91425" marR="91425" marL="91425">
                    <a:lnL cap="flat" cmpd="sng" w="952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800">
                          <a:solidFill>
                            <a:schemeClr val="dk1"/>
                          </a:solidFill>
                          <a:latin typeface="Nunito"/>
                          <a:ea typeface="Nunito"/>
                          <a:cs typeface="Nunito"/>
                          <a:sym typeface="Nunito"/>
                        </a:rPr>
                        <a:t>SEGNET</a:t>
                      </a:r>
                      <a:endParaRPr sz="1800">
                        <a:solidFill>
                          <a:schemeClr val="dk1"/>
                        </a:solidFill>
                        <a:latin typeface="Nunito"/>
                        <a:ea typeface="Nunito"/>
                        <a:cs typeface="Nunito"/>
                        <a:sym typeface="Nunito"/>
                      </a:endParaRPr>
                    </a:p>
                  </a:txBody>
                  <a:tcPr marT="91425" marB="91425" marR="91425" marL="91425">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Nunito"/>
                          <a:ea typeface="Nunito"/>
                          <a:cs typeface="Nunito"/>
                          <a:sym typeface="Nunito"/>
                        </a:rPr>
                        <a:t>100</a:t>
                      </a:r>
                      <a:endParaRPr sz="1800">
                        <a:solidFill>
                          <a:schemeClr val="dk1"/>
                        </a:solidFill>
                        <a:latin typeface="Nunito"/>
                        <a:ea typeface="Nunito"/>
                        <a:cs typeface="Nunito"/>
                        <a:sym typeface="Nuni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Nunito"/>
                          <a:ea typeface="Nunito"/>
                          <a:cs typeface="Nunito"/>
                          <a:sym typeface="Nunito"/>
                        </a:rPr>
                        <a:t>77.72</a:t>
                      </a:r>
                      <a:endParaRPr sz="1800">
                        <a:solidFill>
                          <a:schemeClr val="dk1"/>
                        </a:solidFill>
                        <a:latin typeface="Nunito"/>
                        <a:ea typeface="Nunito"/>
                        <a:cs typeface="Nunito"/>
                        <a:sym typeface="Nuni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Nunito"/>
                          <a:ea typeface="Nunito"/>
                          <a:cs typeface="Nunito"/>
                          <a:sym typeface="Nunito"/>
                        </a:rPr>
                        <a:t>-</a:t>
                      </a:r>
                      <a:endParaRPr sz="1800">
                        <a:solidFill>
                          <a:schemeClr val="dk1"/>
                        </a:solidFill>
                        <a:latin typeface="Nunito"/>
                        <a:ea typeface="Nunito"/>
                        <a:cs typeface="Nunito"/>
                        <a:sym typeface="Nuni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Nunito"/>
                          <a:ea typeface="Nunito"/>
                          <a:cs typeface="Nunito"/>
                          <a:sym typeface="Nunito"/>
                        </a:rPr>
                        <a:t>110</a:t>
                      </a:r>
                      <a:endParaRPr sz="1800">
                        <a:solidFill>
                          <a:schemeClr val="dk1"/>
                        </a:solidFill>
                        <a:latin typeface="Nunito"/>
                        <a:ea typeface="Nunito"/>
                        <a:cs typeface="Nunito"/>
                        <a:sym typeface="Nunito"/>
                      </a:endParaRPr>
                    </a:p>
                  </a:txBody>
                  <a:tcPr marT="91425" marB="91425" marR="91425" marL="91425">
                    <a:lnL cap="flat" cmpd="sng" w="952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800">
                          <a:solidFill>
                            <a:schemeClr val="dk1"/>
                          </a:solidFill>
                          <a:latin typeface="Nunito"/>
                          <a:ea typeface="Nunito"/>
                          <a:cs typeface="Nunito"/>
                          <a:sym typeface="Nunito"/>
                        </a:rPr>
                        <a:t>SWIN</a:t>
                      </a:r>
                      <a:endParaRPr sz="1800">
                        <a:solidFill>
                          <a:schemeClr val="dk1"/>
                        </a:solidFill>
                        <a:latin typeface="Nunito"/>
                        <a:ea typeface="Nunito"/>
                        <a:cs typeface="Nunito"/>
                        <a:sym typeface="Nunito"/>
                      </a:endParaRPr>
                    </a:p>
                  </a:txBody>
                  <a:tcPr marT="91425" marB="91425" marR="91425" marL="91425">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Nunito"/>
                          <a:ea typeface="Nunito"/>
                          <a:cs typeface="Nunito"/>
                          <a:sym typeface="Nunito"/>
                        </a:rPr>
                        <a:t>10</a:t>
                      </a:r>
                      <a:endParaRPr sz="1800">
                        <a:solidFill>
                          <a:schemeClr val="dk1"/>
                        </a:solidFill>
                        <a:latin typeface="Nunito"/>
                        <a:ea typeface="Nunito"/>
                        <a:cs typeface="Nunito"/>
                        <a:sym typeface="Nuni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Nunito"/>
                          <a:ea typeface="Nunito"/>
                          <a:cs typeface="Nunito"/>
                          <a:sym typeface="Nunito"/>
                        </a:rPr>
                        <a:t>73.63</a:t>
                      </a:r>
                      <a:endParaRPr sz="1800">
                        <a:solidFill>
                          <a:schemeClr val="dk1"/>
                        </a:solidFill>
                        <a:latin typeface="Nunito"/>
                        <a:ea typeface="Nunito"/>
                        <a:cs typeface="Nunito"/>
                        <a:sym typeface="Nuni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Nunito"/>
                          <a:ea typeface="Nunito"/>
                          <a:cs typeface="Nunito"/>
                          <a:sym typeface="Nunito"/>
                        </a:rPr>
                        <a:t>70.18</a:t>
                      </a:r>
                      <a:endParaRPr sz="1800">
                        <a:solidFill>
                          <a:schemeClr val="dk1"/>
                        </a:solidFill>
                        <a:latin typeface="Nunito"/>
                        <a:ea typeface="Nunito"/>
                        <a:cs typeface="Nunito"/>
                        <a:sym typeface="Nuni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Nunito"/>
                          <a:ea typeface="Nunito"/>
                          <a:cs typeface="Nunito"/>
                          <a:sym typeface="Nunito"/>
                        </a:rPr>
                        <a:t>120</a:t>
                      </a:r>
                      <a:endParaRPr sz="1800">
                        <a:solidFill>
                          <a:schemeClr val="dk1"/>
                        </a:solidFill>
                        <a:latin typeface="Nunito"/>
                        <a:ea typeface="Nunito"/>
                        <a:cs typeface="Nunito"/>
                        <a:sym typeface="Nunito"/>
                      </a:endParaRPr>
                    </a:p>
                  </a:txBody>
                  <a:tcPr marT="91425" marB="91425" marR="91425" marL="91425">
                    <a:lnL cap="flat" cmpd="sng" w="952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30"/>
          <p:cNvSpPr txBox="1"/>
          <p:nvPr>
            <p:ph type="title"/>
          </p:nvPr>
        </p:nvSpPr>
        <p:spPr>
          <a:xfrm>
            <a:off x="311700" y="267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Comfortaa SemiBold"/>
                <a:ea typeface="Comfortaa SemiBold"/>
                <a:cs typeface="Comfortaa SemiBold"/>
                <a:sym typeface="Comfortaa SemiBold"/>
              </a:rPr>
              <a:t>Learnings</a:t>
            </a:r>
            <a:endParaRPr>
              <a:latin typeface="Comfortaa SemiBold"/>
              <a:ea typeface="Comfortaa SemiBold"/>
              <a:cs typeface="Comfortaa SemiBold"/>
              <a:sym typeface="Comfortaa SemiBold"/>
            </a:endParaRPr>
          </a:p>
        </p:txBody>
      </p:sp>
      <p:sp>
        <p:nvSpPr>
          <p:cNvPr id="161" name="Google Shape;161;p30"/>
          <p:cNvSpPr txBox="1"/>
          <p:nvPr>
            <p:ph idx="1" type="body"/>
          </p:nvPr>
        </p:nvSpPr>
        <p:spPr>
          <a:xfrm>
            <a:off x="375200" y="1257250"/>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chemeClr val="dk1"/>
              </a:buClr>
              <a:buSzPct val="100000"/>
              <a:buFont typeface="Nunito"/>
              <a:buChar char="-"/>
            </a:pPr>
            <a:r>
              <a:rPr lang="en">
                <a:solidFill>
                  <a:schemeClr val="dk1"/>
                </a:solidFill>
                <a:latin typeface="Nunito"/>
                <a:ea typeface="Nunito"/>
                <a:cs typeface="Nunito"/>
                <a:sym typeface="Nunito"/>
              </a:rPr>
              <a:t>Types of Semantic Segmentations (Semantic, Instance, Panoptic)</a:t>
            </a:r>
            <a:endParaRPr>
              <a:solidFill>
                <a:schemeClr val="dk1"/>
              </a:solidFill>
              <a:latin typeface="Nunito"/>
              <a:ea typeface="Nunito"/>
              <a:cs typeface="Nunito"/>
              <a:sym typeface="Nunito"/>
            </a:endParaRPr>
          </a:p>
          <a:p>
            <a:pPr indent="0" lvl="0" marL="0" rtl="0" algn="l">
              <a:spcBef>
                <a:spcPts val="1200"/>
              </a:spcBef>
              <a:spcAft>
                <a:spcPts val="0"/>
              </a:spcAft>
              <a:buNone/>
            </a:pPr>
            <a:r>
              <a:t/>
            </a:r>
            <a:endParaRPr>
              <a:solidFill>
                <a:schemeClr val="dk1"/>
              </a:solidFill>
              <a:latin typeface="Nunito"/>
              <a:ea typeface="Nunito"/>
              <a:cs typeface="Nunito"/>
              <a:sym typeface="Nunito"/>
            </a:endParaRPr>
          </a:p>
          <a:p>
            <a:pPr indent="-334327" lvl="0" marL="457200" rtl="0" algn="l">
              <a:spcBef>
                <a:spcPts val="1200"/>
              </a:spcBef>
              <a:spcAft>
                <a:spcPts val="0"/>
              </a:spcAft>
              <a:buClr>
                <a:schemeClr val="dk1"/>
              </a:buClr>
              <a:buSzPct val="100000"/>
              <a:buFont typeface="Nunito"/>
              <a:buChar char="-"/>
            </a:pPr>
            <a:r>
              <a:rPr lang="en">
                <a:solidFill>
                  <a:schemeClr val="dk1"/>
                </a:solidFill>
                <a:latin typeface="Nunito"/>
                <a:ea typeface="Nunito"/>
                <a:cs typeface="Nunito"/>
                <a:sym typeface="Nunito"/>
              </a:rPr>
              <a:t>Importance of GPUs in model trainings. Usage of Tensorflow, Pytorch</a:t>
            </a:r>
            <a:endParaRPr>
              <a:solidFill>
                <a:schemeClr val="dk1"/>
              </a:solidFill>
              <a:latin typeface="Nunito"/>
              <a:ea typeface="Nunito"/>
              <a:cs typeface="Nunito"/>
              <a:sym typeface="Nunito"/>
            </a:endParaRPr>
          </a:p>
          <a:p>
            <a:pPr indent="0" lvl="0" marL="0" rtl="0" algn="l">
              <a:spcBef>
                <a:spcPts val="1200"/>
              </a:spcBef>
              <a:spcAft>
                <a:spcPts val="0"/>
              </a:spcAft>
              <a:buNone/>
            </a:pPr>
            <a:r>
              <a:t/>
            </a:r>
            <a:endParaRPr>
              <a:solidFill>
                <a:schemeClr val="dk1"/>
              </a:solidFill>
              <a:latin typeface="Nunito"/>
              <a:ea typeface="Nunito"/>
              <a:cs typeface="Nunito"/>
              <a:sym typeface="Nunito"/>
            </a:endParaRPr>
          </a:p>
          <a:p>
            <a:pPr indent="-334327" lvl="0" marL="457200" rtl="0" algn="l">
              <a:spcBef>
                <a:spcPts val="1200"/>
              </a:spcBef>
              <a:spcAft>
                <a:spcPts val="0"/>
              </a:spcAft>
              <a:buClr>
                <a:schemeClr val="dk1"/>
              </a:buClr>
              <a:buSzPct val="100000"/>
              <a:buFont typeface="Nunito"/>
              <a:buChar char="-"/>
            </a:pPr>
            <a:r>
              <a:rPr lang="en">
                <a:solidFill>
                  <a:schemeClr val="dk1"/>
                </a:solidFill>
                <a:latin typeface="Nunito"/>
                <a:ea typeface="Nunito"/>
                <a:cs typeface="Nunito"/>
                <a:sym typeface="Nunito"/>
              </a:rPr>
              <a:t>U-net model is able to learn accurate and detailed </a:t>
            </a:r>
            <a:r>
              <a:rPr lang="en">
                <a:solidFill>
                  <a:schemeClr val="dk1"/>
                </a:solidFill>
                <a:latin typeface="Nunito"/>
                <a:ea typeface="Nunito"/>
                <a:cs typeface="Nunito"/>
                <a:sym typeface="Nunito"/>
              </a:rPr>
              <a:t>segmentation</a:t>
            </a:r>
            <a:r>
              <a:rPr lang="en">
                <a:solidFill>
                  <a:schemeClr val="dk1"/>
                </a:solidFill>
                <a:latin typeface="Nunito"/>
                <a:ea typeface="Nunito"/>
                <a:cs typeface="Nunito"/>
                <a:sym typeface="Nunito"/>
              </a:rPr>
              <a:t> even for small dataset. It has </a:t>
            </a:r>
            <a:r>
              <a:rPr lang="en">
                <a:solidFill>
                  <a:schemeClr val="dk1"/>
                </a:solidFill>
                <a:latin typeface="Nunito"/>
                <a:ea typeface="Nunito"/>
                <a:cs typeface="Nunito"/>
                <a:sym typeface="Nunito"/>
              </a:rPr>
              <a:t>high</a:t>
            </a:r>
            <a:r>
              <a:rPr lang="en">
                <a:solidFill>
                  <a:schemeClr val="dk1"/>
                </a:solidFill>
                <a:latin typeface="Nunito"/>
                <a:ea typeface="Nunito"/>
                <a:cs typeface="Nunito"/>
                <a:sym typeface="Nunito"/>
              </a:rPr>
              <a:t> accuracy for low resolution images.</a:t>
            </a:r>
            <a:endParaRPr>
              <a:solidFill>
                <a:schemeClr val="dk1"/>
              </a:solidFill>
              <a:latin typeface="Nunito"/>
              <a:ea typeface="Nunito"/>
              <a:cs typeface="Nunito"/>
              <a:sym typeface="Nunito"/>
            </a:endParaRPr>
          </a:p>
          <a:p>
            <a:pPr indent="0" lvl="0" marL="0" rtl="0" algn="l">
              <a:spcBef>
                <a:spcPts val="1200"/>
              </a:spcBef>
              <a:spcAft>
                <a:spcPts val="0"/>
              </a:spcAft>
              <a:buNone/>
            </a:pPr>
            <a:r>
              <a:t/>
            </a:r>
            <a:endParaRPr>
              <a:solidFill>
                <a:schemeClr val="dk1"/>
              </a:solidFill>
              <a:latin typeface="Nunito"/>
              <a:ea typeface="Nunito"/>
              <a:cs typeface="Nunito"/>
              <a:sym typeface="Nunito"/>
            </a:endParaRPr>
          </a:p>
          <a:p>
            <a:pPr indent="-334327" lvl="0" marL="457200" rtl="0" algn="l">
              <a:spcBef>
                <a:spcPts val="1200"/>
              </a:spcBef>
              <a:spcAft>
                <a:spcPts val="0"/>
              </a:spcAft>
              <a:buClr>
                <a:schemeClr val="dk1"/>
              </a:buClr>
              <a:buSzPct val="100000"/>
              <a:buFont typeface="Nunito"/>
              <a:buChar char="-"/>
            </a:pPr>
            <a:r>
              <a:rPr lang="en">
                <a:solidFill>
                  <a:schemeClr val="dk1"/>
                </a:solidFill>
                <a:latin typeface="Nunito"/>
                <a:ea typeface="Nunito"/>
                <a:cs typeface="Nunito"/>
                <a:sym typeface="Nunito"/>
              </a:rPr>
              <a:t>Deeplabv3+ is able to capture multi scale context information efficiently, which enables it to distinguish between objects with varying scale.</a:t>
            </a:r>
            <a:endParaRPr>
              <a:solidFill>
                <a:schemeClr val="dk1"/>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31"/>
          <p:cNvSpPr txBox="1"/>
          <p:nvPr>
            <p:ph type="title"/>
          </p:nvPr>
        </p:nvSpPr>
        <p:spPr>
          <a:xfrm>
            <a:off x="311700" y="2799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Comfortaa SemiBold"/>
                <a:ea typeface="Comfortaa SemiBold"/>
                <a:cs typeface="Comfortaa SemiBold"/>
                <a:sym typeface="Comfortaa SemiBold"/>
              </a:rPr>
              <a:t>Learnings</a:t>
            </a:r>
            <a:endParaRPr>
              <a:latin typeface="Comfortaa SemiBold"/>
              <a:ea typeface="Comfortaa SemiBold"/>
              <a:cs typeface="Comfortaa SemiBold"/>
              <a:sym typeface="Comfortaa SemiBold"/>
            </a:endParaRPr>
          </a:p>
        </p:txBody>
      </p:sp>
      <p:sp>
        <p:nvSpPr>
          <p:cNvPr id="167" name="Google Shape;167;p31"/>
          <p:cNvSpPr txBox="1"/>
          <p:nvPr>
            <p:ph idx="1" type="body"/>
          </p:nvPr>
        </p:nvSpPr>
        <p:spPr>
          <a:xfrm>
            <a:off x="311700" y="796875"/>
            <a:ext cx="8520600" cy="3706200"/>
          </a:xfrm>
          <a:prstGeom prst="rect">
            <a:avLst/>
          </a:prstGeom>
        </p:spPr>
        <p:txBody>
          <a:bodyPr anchorCtr="0" anchor="t" bIns="91425" lIns="91425" spcFirstLastPara="1" rIns="91425" wrap="square" tIns="91425">
            <a:noAutofit/>
          </a:bodyPr>
          <a:lstStyle/>
          <a:p>
            <a:pPr indent="-333375" lvl="0" marL="457200" rtl="0" algn="l">
              <a:spcBef>
                <a:spcPts val="0"/>
              </a:spcBef>
              <a:spcAft>
                <a:spcPts val="0"/>
              </a:spcAft>
              <a:buClr>
                <a:schemeClr val="dk1"/>
              </a:buClr>
              <a:buSzPts val="1650"/>
              <a:buFont typeface="Nunito"/>
              <a:buChar char="-"/>
            </a:pPr>
            <a:r>
              <a:rPr lang="en" sz="1650">
                <a:solidFill>
                  <a:schemeClr val="dk1"/>
                </a:solidFill>
                <a:latin typeface="Nunito"/>
                <a:ea typeface="Nunito"/>
                <a:cs typeface="Nunito"/>
                <a:sym typeface="Nunito"/>
              </a:rPr>
              <a:t>SegNet produces precise segmentation masks that are well-aligned with the input image.</a:t>
            </a:r>
            <a:endParaRPr sz="1650">
              <a:solidFill>
                <a:schemeClr val="dk1"/>
              </a:solidFill>
              <a:latin typeface="Nunito"/>
              <a:ea typeface="Nunito"/>
              <a:cs typeface="Nunito"/>
              <a:sym typeface="Nunito"/>
            </a:endParaRPr>
          </a:p>
          <a:p>
            <a:pPr indent="0" lvl="0" marL="0" rtl="0" algn="l">
              <a:spcBef>
                <a:spcPts val="1200"/>
              </a:spcBef>
              <a:spcAft>
                <a:spcPts val="0"/>
              </a:spcAft>
              <a:buNone/>
            </a:pPr>
            <a:r>
              <a:t/>
            </a:r>
            <a:endParaRPr sz="1650">
              <a:solidFill>
                <a:schemeClr val="dk1"/>
              </a:solidFill>
              <a:latin typeface="Nunito"/>
              <a:ea typeface="Nunito"/>
              <a:cs typeface="Nunito"/>
              <a:sym typeface="Nunito"/>
            </a:endParaRPr>
          </a:p>
          <a:p>
            <a:pPr indent="-333375" lvl="0" marL="457200" rtl="0" algn="l">
              <a:spcBef>
                <a:spcPts val="1200"/>
              </a:spcBef>
              <a:spcAft>
                <a:spcPts val="0"/>
              </a:spcAft>
              <a:buClr>
                <a:schemeClr val="dk1"/>
              </a:buClr>
              <a:buSzPts val="1650"/>
              <a:buFont typeface="Nunito"/>
              <a:buChar char="-"/>
            </a:pPr>
            <a:r>
              <a:rPr lang="en" sz="1650">
                <a:solidFill>
                  <a:schemeClr val="dk1"/>
                </a:solidFill>
                <a:latin typeface="Nunito"/>
                <a:ea typeface="Nunito"/>
                <a:cs typeface="Nunito"/>
                <a:sym typeface="Nunito"/>
              </a:rPr>
              <a:t>Swin transform maintain effective long range dependencies. It is scalable to handle input images of varying resolutions without significantly increasing computational complexity.</a:t>
            </a:r>
            <a:endParaRPr sz="1650">
              <a:solidFill>
                <a:schemeClr val="dk1"/>
              </a:solidFill>
              <a:latin typeface="Nunito"/>
              <a:ea typeface="Nunito"/>
              <a:cs typeface="Nunito"/>
              <a:sym typeface="Nunito"/>
            </a:endParaRPr>
          </a:p>
          <a:p>
            <a:pPr indent="0" lvl="0" marL="0" rtl="0" algn="l">
              <a:spcBef>
                <a:spcPts val="1200"/>
              </a:spcBef>
              <a:spcAft>
                <a:spcPts val="0"/>
              </a:spcAft>
              <a:buNone/>
            </a:pPr>
            <a:r>
              <a:t/>
            </a:r>
            <a:endParaRPr sz="1650">
              <a:solidFill>
                <a:schemeClr val="dk1"/>
              </a:solidFill>
              <a:latin typeface="Nunito"/>
              <a:ea typeface="Nunito"/>
              <a:cs typeface="Nunito"/>
              <a:sym typeface="Nunito"/>
            </a:endParaRPr>
          </a:p>
          <a:p>
            <a:pPr indent="-333375" lvl="0" marL="457200" rtl="0" algn="l">
              <a:spcBef>
                <a:spcPts val="1200"/>
              </a:spcBef>
              <a:spcAft>
                <a:spcPts val="0"/>
              </a:spcAft>
              <a:buClr>
                <a:schemeClr val="dk1"/>
              </a:buClr>
              <a:buSzPts val="1650"/>
              <a:buFont typeface="Nunito"/>
              <a:buChar char="-"/>
            </a:pPr>
            <a:r>
              <a:rPr lang="en" sz="1650">
                <a:solidFill>
                  <a:schemeClr val="dk1"/>
                </a:solidFill>
                <a:latin typeface="Nunito"/>
                <a:ea typeface="Nunito"/>
                <a:cs typeface="Nunito"/>
                <a:sym typeface="Nunito"/>
              </a:rPr>
              <a:t>Each model has there own advantage. We have to choose the optimal model considering factors such as computational resources, dataset size and nature of feature you need to capture.</a:t>
            </a:r>
            <a:endParaRPr sz="1650">
              <a:solidFill>
                <a:schemeClr val="dk1"/>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311700" y="655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Comfortaa SemiBold"/>
                <a:ea typeface="Comfortaa SemiBold"/>
                <a:cs typeface="Comfortaa SemiBold"/>
                <a:sym typeface="Comfortaa SemiBold"/>
              </a:rPr>
              <a:t>Introduction &amp; Motivation</a:t>
            </a:r>
            <a:endParaRPr>
              <a:latin typeface="Comfortaa SemiBold"/>
              <a:ea typeface="Comfortaa SemiBold"/>
              <a:cs typeface="Comfortaa SemiBold"/>
              <a:sym typeface="Comfortaa SemiBold"/>
            </a:endParaRPr>
          </a:p>
        </p:txBody>
      </p:sp>
      <p:sp>
        <p:nvSpPr>
          <p:cNvPr id="60" name="Google Shape;60;p14"/>
          <p:cNvSpPr txBox="1"/>
          <p:nvPr>
            <p:ph idx="1" type="body"/>
          </p:nvPr>
        </p:nvSpPr>
        <p:spPr>
          <a:xfrm>
            <a:off x="311700" y="881025"/>
            <a:ext cx="7809300" cy="3909600"/>
          </a:xfrm>
          <a:prstGeom prst="rect">
            <a:avLst/>
          </a:prstGeom>
        </p:spPr>
        <p:txBody>
          <a:bodyPr anchorCtr="0" anchor="t" bIns="91425" lIns="91425" spcFirstLastPara="1" rIns="91425" wrap="square" tIns="91425">
            <a:spAutoFit/>
          </a:bodyPr>
          <a:lstStyle/>
          <a:p>
            <a:pPr indent="0" lvl="0" marL="0" rtl="0" algn="l">
              <a:spcBef>
                <a:spcPts val="1200"/>
              </a:spcBef>
              <a:spcAft>
                <a:spcPts val="0"/>
              </a:spcAft>
              <a:buNone/>
            </a:pPr>
            <a:r>
              <a:rPr lang="en">
                <a:solidFill>
                  <a:schemeClr val="dk1"/>
                </a:solidFill>
                <a:latin typeface="Nunito"/>
                <a:ea typeface="Nunito"/>
                <a:cs typeface="Nunito"/>
                <a:sym typeface="Nunito"/>
              </a:rPr>
              <a:t>Aerial semantic segmentation is a computer vision task that involves classifying and labeling each pixel in an aerial image according to the type or category of the object or terrain it represents. This process goes beyond general object detection and aims to provide a detailed understanding of the visual content in aerial imagery.</a:t>
            </a:r>
            <a:endParaRPr>
              <a:solidFill>
                <a:schemeClr val="dk1"/>
              </a:solidFill>
              <a:latin typeface="Nunito"/>
              <a:ea typeface="Nunito"/>
              <a:cs typeface="Nunito"/>
              <a:sym typeface="Nunito"/>
            </a:endParaRPr>
          </a:p>
          <a:p>
            <a:pPr indent="0" lvl="0" marL="0" rtl="0" algn="l">
              <a:spcBef>
                <a:spcPts val="1200"/>
              </a:spcBef>
              <a:spcAft>
                <a:spcPts val="0"/>
              </a:spcAft>
              <a:buNone/>
            </a:pPr>
            <a:r>
              <a:rPr lang="en">
                <a:solidFill>
                  <a:schemeClr val="dk1"/>
                </a:solidFill>
                <a:latin typeface="Nunito"/>
                <a:ea typeface="Nunito"/>
                <a:cs typeface="Nunito"/>
                <a:sym typeface="Nunito"/>
              </a:rPr>
              <a:t>Aerial semantic segmentation is crucial for various applications, such as urban planning, disaster management, agriculture, and autonomous vehicles. It enables the accurate labeling of objects and land cover in aerial imagery, leading to better decision-making, resource allocation, and improved safety and efficiency in these domains</a:t>
            </a:r>
            <a:endParaRPr>
              <a:solidFill>
                <a:schemeClr val="dk1"/>
              </a:solidFill>
              <a:latin typeface="Nunito"/>
              <a:ea typeface="Nunito"/>
              <a:cs typeface="Nunito"/>
              <a:sym typeface="Nunito"/>
            </a:endParaRPr>
          </a:p>
          <a:p>
            <a:pPr indent="0" lvl="0" marL="457200" rtl="0" algn="l">
              <a:spcBef>
                <a:spcPts val="1200"/>
              </a:spcBef>
              <a:spcAft>
                <a:spcPts val="1200"/>
              </a:spcAft>
              <a:buNone/>
            </a:pPr>
            <a:r>
              <a:t/>
            </a:r>
            <a:endParaRPr sz="1500">
              <a:solidFill>
                <a:srgbClr val="D1D5DB"/>
              </a:solidFill>
              <a:highlight>
                <a:srgbClr val="343541"/>
              </a:highlight>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32"/>
          <p:cNvSpPr txBox="1"/>
          <p:nvPr>
            <p:ph type="title"/>
          </p:nvPr>
        </p:nvSpPr>
        <p:spPr>
          <a:xfrm>
            <a:off x="311700" y="1417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Comfortaa SemiBold"/>
                <a:ea typeface="Comfortaa SemiBold"/>
                <a:cs typeface="Comfortaa SemiBold"/>
                <a:sym typeface="Comfortaa SemiBold"/>
              </a:rPr>
              <a:t>Individual Contributions</a:t>
            </a:r>
            <a:endParaRPr>
              <a:latin typeface="Comfortaa SemiBold"/>
              <a:ea typeface="Comfortaa SemiBold"/>
              <a:cs typeface="Comfortaa SemiBold"/>
              <a:sym typeface="Comfortaa SemiBold"/>
            </a:endParaRPr>
          </a:p>
        </p:txBody>
      </p:sp>
      <p:sp>
        <p:nvSpPr>
          <p:cNvPr id="173" name="Google Shape;173;p32"/>
          <p:cNvSpPr txBox="1"/>
          <p:nvPr>
            <p:ph idx="1" type="body"/>
          </p:nvPr>
        </p:nvSpPr>
        <p:spPr>
          <a:xfrm>
            <a:off x="475425" y="1528200"/>
            <a:ext cx="8520600" cy="2087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latin typeface="Nunito"/>
                <a:ea typeface="Nunito"/>
                <a:cs typeface="Nunito"/>
                <a:sym typeface="Nunito"/>
              </a:rPr>
              <a:t>N A POORNA CHANDRA (ee20btech11032): Swin Transformer</a:t>
            </a:r>
            <a:endParaRPr>
              <a:solidFill>
                <a:schemeClr val="dk1"/>
              </a:solidFill>
              <a:latin typeface="Nunito"/>
              <a:ea typeface="Nunito"/>
              <a:cs typeface="Nunito"/>
              <a:sym typeface="Nunito"/>
            </a:endParaRPr>
          </a:p>
          <a:p>
            <a:pPr indent="0" lvl="0" marL="0" rtl="0" algn="ctr">
              <a:spcBef>
                <a:spcPts val="1200"/>
              </a:spcBef>
              <a:spcAft>
                <a:spcPts val="0"/>
              </a:spcAft>
              <a:buNone/>
            </a:pPr>
            <a:r>
              <a:rPr lang="en">
                <a:solidFill>
                  <a:schemeClr val="dk1"/>
                </a:solidFill>
                <a:latin typeface="Nunito"/>
                <a:ea typeface="Nunito"/>
                <a:cs typeface="Nunito"/>
                <a:sym typeface="Nunito"/>
              </a:rPr>
              <a:t>KSDS SIIDHHU (ee20btech11020) : UNet</a:t>
            </a:r>
            <a:endParaRPr>
              <a:solidFill>
                <a:schemeClr val="dk1"/>
              </a:solidFill>
              <a:latin typeface="Nunito"/>
              <a:ea typeface="Nunito"/>
              <a:cs typeface="Nunito"/>
              <a:sym typeface="Nunito"/>
            </a:endParaRPr>
          </a:p>
          <a:p>
            <a:pPr indent="0" lvl="0" marL="0" rtl="0" algn="ctr">
              <a:spcBef>
                <a:spcPts val="1200"/>
              </a:spcBef>
              <a:spcAft>
                <a:spcPts val="0"/>
              </a:spcAft>
              <a:buNone/>
            </a:pPr>
            <a:r>
              <a:rPr lang="en">
                <a:solidFill>
                  <a:schemeClr val="dk1"/>
                </a:solidFill>
                <a:latin typeface="Nunito"/>
                <a:ea typeface="Nunito"/>
                <a:cs typeface="Nunito"/>
                <a:sym typeface="Nunito"/>
              </a:rPr>
              <a:t>VIBHUVAN M (ee20btech11055) : 	DeepLabV3+ </a:t>
            </a:r>
            <a:endParaRPr>
              <a:solidFill>
                <a:schemeClr val="dk1"/>
              </a:solidFill>
              <a:latin typeface="Nunito"/>
              <a:ea typeface="Nunito"/>
              <a:cs typeface="Nunito"/>
              <a:sym typeface="Nunito"/>
            </a:endParaRPr>
          </a:p>
          <a:p>
            <a:pPr indent="0" lvl="0" marL="0" rtl="0" algn="ctr">
              <a:spcBef>
                <a:spcPts val="1200"/>
              </a:spcBef>
              <a:spcAft>
                <a:spcPts val="1200"/>
              </a:spcAft>
              <a:buNone/>
            </a:pPr>
            <a:r>
              <a:rPr lang="en">
                <a:solidFill>
                  <a:schemeClr val="dk1"/>
                </a:solidFill>
                <a:latin typeface="Nunito"/>
                <a:ea typeface="Nunito"/>
                <a:cs typeface="Nunito"/>
                <a:sym typeface="Nunito"/>
              </a:rPr>
              <a:t>ABHIROOP CHINTALAPUDI (ai20btech11005) : 	SegNet</a:t>
            </a:r>
            <a:endParaRPr>
              <a:solidFill>
                <a:schemeClr val="dk1"/>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33"/>
          <p:cNvSpPr txBox="1"/>
          <p:nvPr/>
        </p:nvSpPr>
        <p:spPr>
          <a:xfrm>
            <a:off x="2594850" y="1987200"/>
            <a:ext cx="3954300" cy="116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800">
                <a:solidFill>
                  <a:schemeClr val="dk2"/>
                </a:solidFill>
                <a:latin typeface="Caveat"/>
                <a:ea typeface="Caveat"/>
                <a:cs typeface="Caveat"/>
                <a:sym typeface="Caveat"/>
              </a:rPr>
              <a:t>THANK YOU</a:t>
            </a:r>
            <a:endParaRPr sz="6800">
              <a:solidFill>
                <a:schemeClr val="dk2"/>
              </a:solidFill>
              <a:latin typeface="Caveat"/>
              <a:ea typeface="Caveat"/>
              <a:cs typeface="Caveat"/>
              <a:sym typeface="Cave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 name="Shape 64"/>
        <p:cNvGrpSpPr/>
        <p:nvPr/>
      </p:nvGrpSpPr>
      <p:grpSpPr>
        <a:xfrm>
          <a:off x="0" y="0"/>
          <a:ext cx="0" cy="0"/>
          <a:chOff x="0" y="0"/>
          <a:chExt cx="0" cy="0"/>
        </a:xfrm>
      </p:grpSpPr>
      <p:sp>
        <p:nvSpPr>
          <p:cNvPr id="65" name="Google Shape;65;p15"/>
          <p:cNvSpPr txBox="1"/>
          <p:nvPr>
            <p:ph type="title"/>
          </p:nvPr>
        </p:nvSpPr>
        <p:spPr>
          <a:xfrm>
            <a:off x="311700" y="112075"/>
            <a:ext cx="8520600" cy="63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Comfortaa SemiBold"/>
                <a:ea typeface="Comfortaa SemiBold"/>
                <a:cs typeface="Comfortaa SemiBold"/>
                <a:sym typeface="Comfortaa SemiBold"/>
              </a:rPr>
              <a:t>Problem Statement </a:t>
            </a:r>
            <a:endParaRPr>
              <a:latin typeface="Comfortaa SemiBold"/>
              <a:ea typeface="Comfortaa SemiBold"/>
              <a:cs typeface="Comfortaa SemiBold"/>
              <a:sym typeface="Comfortaa SemiBold"/>
            </a:endParaRPr>
          </a:p>
        </p:txBody>
      </p:sp>
      <p:sp>
        <p:nvSpPr>
          <p:cNvPr id="66" name="Google Shape;66;p15"/>
          <p:cNvSpPr txBox="1"/>
          <p:nvPr>
            <p:ph idx="1" type="body"/>
          </p:nvPr>
        </p:nvSpPr>
        <p:spPr>
          <a:xfrm>
            <a:off x="311700" y="1152475"/>
            <a:ext cx="78093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en">
                <a:solidFill>
                  <a:schemeClr val="dk1"/>
                </a:solidFill>
                <a:latin typeface="Nunito"/>
                <a:ea typeface="Nunito"/>
                <a:cs typeface="Nunito"/>
                <a:sym typeface="Nunito"/>
              </a:rPr>
              <a:t>We aim to conduct a comparative analysis of various models developed through distinct methodologies to ascertain their respective efficacy under different scenarios. The selected models for concentrated evaluation include:</a:t>
            </a:r>
            <a:endParaRPr>
              <a:solidFill>
                <a:schemeClr val="dk1"/>
              </a:solidFill>
              <a:latin typeface="Nunito"/>
              <a:ea typeface="Nunito"/>
              <a:cs typeface="Nunito"/>
              <a:sym typeface="Nunito"/>
            </a:endParaRPr>
          </a:p>
          <a:p>
            <a:pPr indent="-342900" lvl="0" marL="457200" rtl="0" algn="l">
              <a:spcBef>
                <a:spcPts val="1200"/>
              </a:spcBef>
              <a:spcAft>
                <a:spcPts val="0"/>
              </a:spcAft>
              <a:buClr>
                <a:schemeClr val="dk1"/>
              </a:buClr>
              <a:buSzPts val="1800"/>
              <a:buFont typeface="Nunito"/>
              <a:buChar char="●"/>
            </a:pPr>
            <a:r>
              <a:rPr lang="en">
                <a:solidFill>
                  <a:schemeClr val="dk1"/>
                </a:solidFill>
                <a:latin typeface="Nunito"/>
                <a:ea typeface="Nunito"/>
                <a:cs typeface="Nunito"/>
                <a:sym typeface="Nunito"/>
              </a:rPr>
              <a:t>UNet </a:t>
            </a:r>
            <a:endParaRPr>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lang="en">
                <a:solidFill>
                  <a:schemeClr val="dk1"/>
                </a:solidFill>
                <a:latin typeface="Nunito"/>
                <a:ea typeface="Nunito"/>
                <a:cs typeface="Nunito"/>
                <a:sym typeface="Nunito"/>
              </a:rPr>
              <a:t>DeepLabV3+ </a:t>
            </a:r>
            <a:endParaRPr>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lang="en">
                <a:solidFill>
                  <a:schemeClr val="dk1"/>
                </a:solidFill>
                <a:latin typeface="Nunito"/>
                <a:ea typeface="Nunito"/>
                <a:cs typeface="Nunito"/>
                <a:sym typeface="Nunito"/>
              </a:rPr>
              <a:t>SegNet</a:t>
            </a:r>
            <a:endParaRPr>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lang="en">
                <a:solidFill>
                  <a:schemeClr val="dk1"/>
                </a:solidFill>
                <a:latin typeface="Nunito"/>
                <a:ea typeface="Nunito"/>
                <a:cs typeface="Nunito"/>
                <a:sym typeface="Nunito"/>
              </a:rPr>
              <a:t>Swin</a:t>
            </a:r>
            <a:endParaRPr>
              <a:solidFill>
                <a:schemeClr val="dk1"/>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Comfortaa SemiBold"/>
                <a:ea typeface="Comfortaa SemiBold"/>
                <a:cs typeface="Comfortaa SemiBold"/>
                <a:sym typeface="Comfortaa SemiBold"/>
              </a:rPr>
              <a:t>Literature Review </a:t>
            </a:r>
            <a:endParaRPr>
              <a:latin typeface="Comfortaa SemiBold"/>
              <a:ea typeface="Comfortaa SemiBold"/>
              <a:cs typeface="Comfortaa SemiBold"/>
              <a:sym typeface="Comfortaa SemiBold"/>
            </a:endParaRPr>
          </a:p>
        </p:txBody>
      </p:sp>
      <p:sp>
        <p:nvSpPr>
          <p:cNvPr id="72" name="Google Shape;72;p16"/>
          <p:cNvSpPr txBox="1"/>
          <p:nvPr>
            <p:ph idx="1" type="body"/>
          </p:nvPr>
        </p:nvSpPr>
        <p:spPr>
          <a:xfrm>
            <a:off x="311700" y="641400"/>
            <a:ext cx="8832300" cy="45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Nunito"/>
                <a:ea typeface="Nunito"/>
                <a:cs typeface="Nunito"/>
                <a:sym typeface="Nunito"/>
              </a:rPr>
              <a:t>U-Net: Convolutional Networks </a:t>
            </a:r>
            <a:r>
              <a:rPr lang="en" sz="1700">
                <a:solidFill>
                  <a:schemeClr val="dk1"/>
                </a:solidFill>
                <a:latin typeface="Nunito"/>
                <a:ea typeface="Nunito"/>
                <a:cs typeface="Nunito"/>
                <a:sym typeface="Nunito"/>
              </a:rPr>
              <a:t>for Biomedical Image </a:t>
            </a:r>
            <a:r>
              <a:rPr lang="en" sz="1700">
                <a:solidFill>
                  <a:schemeClr val="dk1"/>
                </a:solidFill>
                <a:latin typeface="Nunito"/>
                <a:ea typeface="Nunito"/>
                <a:cs typeface="Nunito"/>
                <a:sym typeface="Nunito"/>
              </a:rPr>
              <a:t>Segmentation</a:t>
            </a:r>
            <a:endParaRPr sz="1700">
              <a:solidFill>
                <a:schemeClr val="dk1"/>
              </a:solidFill>
              <a:latin typeface="Nunito"/>
              <a:ea typeface="Nunito"/>
              <a:cs typeface="Nunito"/>
              <a:sym typeface="Nunito"/>
            </a:endParaRPr>
          </a:p>
          <a:p>
            <a:pPr indent="-323850" lvl="0" marL="457200" rtl="0" algn="l">
              <a:spcBef>
                <a:spcPts val="1200"/>
              </a:spcBef>
              <a:spcAft>
                <a:spcPts val="0"/>
              </a:spcAft>
              <a:buClr>
                <a:schemeClr val="dk1"/>
              </a:buClr>
              <a:buSzPts val="1500"/>
              <a:buFont typeface="Nunito"/>
              <a:buChar char="●"/>
            </a:pPr>
            <a:r>
              <a:rPr lang="en" sz="1500">
                <a:solidFill>
                  <a:schemeClr val="dk1"/>
                </a:solidFill>
                <a:latin typeface="Nunito"/>
                <a:ea typeface="Nunito"/>
                <a:cs typeface="Nunito"/>
                <a:sym typeface="Nunito"/>
              </a:rPr>
              <a:t>U-Net, a convolutional neural network architecture for biomedical image segmentation. The key aspect is its u-shaped architecture with a contracting path to capture context, and a symmetric expanding path enabling precise localization.</a:t>
            </a:r>
            <a:endParaRPr sz="1500">
              <a:solidFill>
                <a:schemeClr val="dk1"/>
              </a:solidFill>
              <a:latin typeface="Nunito"/>
              <a:ea typeface="Nunito"/>
              <a:cs typeface="Nunito"/>
              <a:sym typeface="Nunito"/>
            </a:endParaRPr>
          </a:p>
          <a:p>
            <a:pPr indent="-323850" lvl="0" marL="457200" rtl="0" algn="l">
              <a:spcBef>
                <a:spcPts val="0"/>
              </a:spcBef>
              <a:spcAft>
                <a:spcPts val="0"/>
              </a:spcAft>
              <a:buClr>
                <a:schemeClr val="dk1"/>
              </a:buClr>
              <a:buSzPts val="1500"/>
              <a:buFont typeface="Nunito"/>
              <a:buChar char="●"/>
            </a:pPr>
            <a:r>
              <a:rPr lang="en" sz="1500">
                <a:solidFill>
                  <a:schemeClr val="dk1"/>
                </a:solidFill>
                <a:latin typeface="Nunito"/>
                <a:ea typeface="Nunito"/>
                <a:cs typeface="Nunito"/>
                <a:sym typeface="Nunito"/>
              </a:rPr>
              <a:t>The contracting path(Encoder) Captures context and features through convolution and pooling layers. The expansive path(Decoder) upsamples the features back to the original resolution using transposed convolutions, and concatenating high resolution features from the Encoder path. This allows the network to propagate context information to higher resolution layers.</a:t>
            </a:r>
            <a:endParaRPr sz="1500">
              <a:solidFill>
                <a:schemeClr val="dk1"/>
              </a:solidFill>
              <a:latin typeface="Nunito"/>
              <a:ea typeface="Nunito"/>
              <a:cs typeface="Nunito"/>
              <a:sym typeface="Nunito"/>
            </a:endParaRPr>
          </a:p>
          <a:p>
            <a:pPr indent="-323850" lvl="0" marL="457200" rtl="0" algn="l">
              <a:spcBef>
                <a:spcPts val="0"/>
              </a:spcBef>
              <a:spcAft>
                <a:spcPts val="0"/>
              </a:spcAft>
              <a:buClr>
                <a:schemeClr val="dk1"/>
              </a:buClr>
              <a:buSzPts val="1500"/>
              <a:buFont typeface="Nunito"/>
              <a:buChar char="●"/>
            </a:pPr>
            <a:r>
              <a:rPr lang="en" sz="1500">
                <a:solidFill>
                  <a:schemeClr val="dk1"/>
                </a:solidFill>
                <a:latin typeface="Nunito"/>
                <a:ea typeface="Nunito"/>
                <a:cs typeface="Nunito"/>
                <a:sym typeface="Nunito"/>
              </a:rPr>
              <a:t>Key properties include:</a:t>
            </a:r>
            <a:endParaRPr sz="1500">
              <a:solidFill>
                <a:schemeClr val="dk1"/>
              </a:solidFill>
              <a:latin typeface="Nunito"/>
              <a:ea typeface="Nunito"/>
              <a:cs typeface="Nunito"/>
              <a:sym typeface="Nunito"/>
            </a:endParaRPr>
          </a:p>
          <a:p>
            <a:pPr indent="-323850" lvl="1" marL="914400" rtl="0" algn="l">
              <a:spcBef>
                <a:spcPts val="0"/>
              </a:spcBef>
              <a:spcAft>
                <a:spcPts val="0"/>
              </a:spcAft>
              <a:buClr>
                <a:schemeClr val="dk1"/>
              </a:buClr>
              <a:buSzPts val="1500"/>
              <a:buFont typeface="Nunito"/>
              <a:buChar char="○"/>
            </a:pPr>
            <a:r>
              <a:rPr lang="en" sz="1500">
                <a:solidFill>
                  <a:schemeClr val="dk1"/>
                </a:solidFill>
                <a:latin typeface="Nunito"/>
                <a:ea typeface="Nunito"/>
                <a:cs typeface="Nunito"/>
                <a:sym typeface="Nunito"/>
              </a:rPr>
              <a:t>End-to-end training from few images using aggressive data augmentation</a:t>
            </a:r>
            <a:endParaRPr sz="1500">
              <a:solidFill>
                <a:schemeClr val="dk1"/>
              </a:solidFill>
              <a:latin typeface="Nunito"/>
              <a:ea typeface="Nunito"/>
              <a:cs typeface="Nunito"/>
              <a:sym typeface="Nunito"/>
            </a:endParaRPr>
          </a:p>
          <a:p>
            <a:pPr indent="-323850" lvl="1" marL="914400" rtl="0" algn="l">
              <a:spcBef>
                <a:spcPts val="0"/>
              </a:spcBef>
              <a:spcAft>
                <a:spcPts val="0"/>
              </a:spcAft>
              <a:buClr>
                <a:schemeClr val="dk1"/>
              </a:buClr>
              <a:buSzPts val="1500"/>
              <a:buFont typeface="Nunito"/>
              <a:buChar char="○"/>
            </a:pPr>
            <a:r>
              <a:rPr lang="en" sz="1500">
                <a:solidFill>
                  <a:schemeClr val="dk1"/>
                </a:solidFill>
                <a:latin typeface="Nunito"/>
                <a:ea typeface="Nunito"/>
                <a:cs typeface="Nunito"/>
                <a:sym typeface="Nunito"/>
              </a:rPr>
              <a:t>Overlap-tile strategy to apply network to large images</a:t>
            </a:r>
            <a:endParaRPr sz="1500">
              <a:solidFill>
                <a:schemeClr val="dk1"/>
              </a:solidFill>
              <a:latin typeface="Nunito"/>
              <a:ea typeface="Nunito"/>
              <a:cs typeface="Nunito"/>
              <a:sym typeface="Nunito"/>
            </a:endParaRPr>
          </a:p>
          <a:p>
            <a:pPr indent="-323850" lvl="1" marL="914400" rtl="0" algn="l">
              <a:spcBef>
                <a:spcPts val="0"/>
              </a:spcBef>
              <a:spcAft>
                <a:spcPts val="0"/>
              </a:spcAft>
              <a:buClr>
                <a:schemeClr val="dk1"/>
              </a:buClr>
              <a:buSzPts val="1500"/>
              <a:buFont typeface="Nunito"/>
              <a:buChar char="○"/>
            </a:pPr>
            <a:r>
              <a:rPr lang="en" sz="1500">
                <a:solidFill>
                  <a:schemeClr val="dk1"/>
                </a:solidFill>
                <a:latin typeface="Nunito"/>
                <a:ea typeface="Nunito"/>
                <a:cs typeface="Nunito"/>
                <a:sym typeface="Nunito"/>
              </a:rPr>
              <a:t>Weighted loss function to separate fused cell segmentations</a:t>
            </a:r>
            <a:endParaRPr sz="1500">
              <a:solidFill>
                <a:schemeClr val="dk1"/>
              </a:solidFill>
              <a:latin typeface="Nunito"/>
              <a:ea typeface="Nunito"/>
              <a:cs typeface="Nunito"/>
              <a:sym typeface="Nunito"/>
            </a:endParaRPr>
          </a:p>
          <a:p>
            <a:pPr indent="-323850" lvl="0" marL="457200" rtl="0" algn="l">
              <a:spcBef>
                <a:spcPts val="0"/>
              </a:spcBef>
              <a:spcAft>
                <a:spcPts val="0"/>
              </a:spcAft>
              <a:buClr>
                <a:schemeClr val="dk1"/>
              </a:buClr>
              <a:buSzPts val="1500"/>
              <a:buFont typeface="Nunito"/>
              <a:buChar char="●"/>
            </a:pPr>
            <a:r>
              <a:rPr lang="en" sz="1500">
                <a:solidFill>
                  <a:schemeClr val="dk1"/>
                </a:solidFill>
                <a:latin typeface="Nunito"/>
                <a:ea typeface="Nunito"/>
                <a:cs typeface="Nunito"/>
                <a:sym typeface="Nunito"/>
              </a:rPr>
              <a:t>The u-shaped architecture with concatenated contracting and expanding paths improves localization and makes efficient use of data.</a:t>
            </a:r>
            <a:endParaRPr sz="1500">
              <a:solidFill>
                <a:schemeClr val="dk1"/>
              </a:solidFill>
              <a:latin typeface="Nunito"/>
              <a:ea typeface="Nunito"/>
              <a:cs typeface="Nunito"/>
              <a:sym typeface="Nunito"/>
            </a:endParaRPr>
          </a:p>
          <a:p>
            <a:pPr indent="0" lvl="0" marL="0" rtl="0" algn="l">
              <a:spcBef>
                <a:spcPts val="1200"/>
              </a:spcBef>
              <a:spcAft>
                <a:spcPts val="1200"/>
              </a:spcAft>
              <a:buNone/>
            </a:pPr>
            <a:r>
              <a:rPr lang="en" sz="1500">
                <a:solidFill>
                  <a:schemeClr val="dk1"/>
                </a:solidFill>
                <a:latin typeface="Nunito"/>
                <a:ea typeface="Nunito"/>
                <a:cs typeface="Nunito"/>
                <a:sym typeface="Nunito"/>
              </a:rPr>
              <a:t>Link for the Reference Paper: </a:t>
            </a:r>
            <a:r>
              <a:rPr lang="en" sz="1500" u="sng">
                <a:solidFill>
                  <a:schemeClr val="hlink"/>
                </a:solidFill>
                <a:latin typeface="Nunito"/>
                <a:ea typeface="Nunito"/>
                <a:cs typeface="Nunito"/>
                <a:sym typeface="Nunito"/>
                <a:hlinkClick r:id="rId4"/>
              </a:rPr>
              <a:t>https://arxiv.org/pdf/1505.04597v1.pdf</a:t>
            </a:r>
            <a:endParaRPr sz="1400">
              <a:solidFill>
                <a:schemeClr val="dk1"/>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7"/>
          <p:cNvSpPr txBox="1"/>
          <p:nvPr>
            <p:ph type="title"/>
          </p:nvPr>
        </p:nvSpPr>
        <p:spPr>
          <a:xfrm>
            <a:off x="311700" y="655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Comfortaa SemiBold"/>
                <a:ea typeface="Comfortaa SemiBold"/>
                <a:cs typeface="Comfortaa SemiBold"/>
                <a:sym typeface="Comfortaa SemiBold"/>
              </a:rPr>
              <a:t>Implementation </a:t>
            </a:r>
            <a:endParaRPr>
              <a:latin typeface="Comfortaa SemiBold"/>
              <a:ea typeface="Comfortaa SemiBold"/>
              <a:cs typeface="Comfortaa SemiBold"/>
              <a:sym typeface="Comfortaa SemiBold"/>
            </a:endParaRPr>
          </a:p>
        </p:txBody>
      </p:sp>
      <p:sp>
        <p:nvSpPr>
          <p:cNvPr id="78" name="Google Shape;78;p17"/>
          <p:cNvSpPr txBox="1"/>
          <p:nvPr>
            <p:ph idx="1" type="body"/>
          </p:nvPr>
        </p:nvSpPr>
        <p:spPr>
          <a:xfrm>
            <a:off x="311700" y="831175"/>
            <a:ext cx="8520600" cy="3879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440"/>
              <a:buNone/>
            </a:pPr>
            <a:r>
              <a:rPr lang="en" sz="2000">
                <a:solidFill>
                  <a:schemeClr val="dk1"/>
                </a:solidFill>
                <a:latin typeface="Nunito"/>
                <a:ea typeface="Nunito"/>
                <a:cs typeface="Nunito"/>
                <a:sym typeface="Nunito"/>
              </a:rPr>
              <a:t>Data Set</a:t>
            </a:r>
            <a:r>
              <a:rPr lang="en" sz="2000">
                <a:solidFill>
                  <a:schemeClr val="dk1"/>
                </a:solidFill>
                <a:latin typeface="Nunito"/>
                <a:ea typeface="Nunito"/>
                <a:cs typeface="Nunito"/>
                <a:sym typeface="Nunito"/>
              </a:rPr>
              <a:t>:</a:t>
            </a:r>
            <a:endParaRPr sz="2000">
              <a:solidFill>
                <a:schemeClr val="dk1"/>
              </a:solidFill>
              <a:latin typeface="Nunito"/>
              <a:ea typeface="Nunito"/>
              <a:cs typeface="Nunito"/>
              <a:sym typeface="Nunito"/>
            </a:endParaRPr>
          </a:p>
          <a:p>
            <a:pPr indent="-342900" lvl="0" marL="457200" rtl="0" algn="l">
              <a:lnSpc>
                <a:spcPct val="95000"/>
              </a:lnSpc>
              <a:spcBef>
                <a:spcPts val="1200"/>
              </a:spcBef>
              <a:spcAft>
                <a:spcPts val="0"/>
              </a:spcAft>
              <a:buClr>
                <a:schemeClr val="dk1"/>
              </a:buClr>
              <a:buSzPts val="1800"/>
              <a:buFont typeface="Nunito"/>
              <a:buChar char="●"/>
            </a:pPr>
            <a:r>
              <a:rPr lang="en">
                <a:solidFill>
                  <a:schemeClr val="dk1"/>
                </a:solidFill>
                <a:latin typeface="Nunito"/>
                <a:ea typeface="Nunito"/>
                <a:cs typeface="Nunito"/>
                <a:sym typeface="Nunito"/>
              </a:rPr>
              <a:t>We took a dataset from kaggle called Aerial Semantic Segmentation Drone Dataset.</a:t>
            </a:r>
            <a:endParaRPr>
              <a:solidFill>
                <a:schemeClr val="dk1"/>
              </a:solidFill>
              <a:latin typeface="Nunito"/>
              <a:ea typeface="Nunito"/>
              <a:cs typeface="Nunito"/>
              <a:sym typeface="Nunito"/>
            </a:endParaRPr>
          </a:p>
          <a:p>
            <a:pPr indent="-342900" lvl="0" marL="457200" rtl="0" algn="l">
              <a:lnSpc>
                <a:spcPct val="95000"/>
              </a:lnSpc>
              <a:spcBef>
                <a:spcPts val="0"/>
              </a:spcBef>
              <a:spcAft>
                <a:spcPts val="0"/>
              </a:spcAft>
              <a:buClr>
                <a:schemeClr val="dk1"/>
              </a:buClr>
              <a:buSzPts val="1800"/>
              <a:buFont typeface="Nunito"/>
              <a:buChar char="●"/>
            </a:pPr>
            <a:r>
              <a:rPr lang="en">
                <a:solidFill>
                  <a:schemeClr val="dk1"/>
                </a:solidFill>
                <a:latin typeface="Nunito"/>
                <a:ea typeface="Nunito"/>
                <a:cs typeface="Nunito"/>
                <a:sym typeface="Nunito"/>
              </a:rPr>
              <a:t>It has about 400 Original images taken from a drone, their labeled images, and a csv file consisting of the label names. There are a total of 23 labels in our dataset.</a:t>
            </a:r>
            <a:endParaRPr>
              <a:solidFill>
                <a:schemeClr val="dk1"/>
              </a:solidFill>
              <a:latin typeface="Nunito"/>
              <a:ea typeface="Nunito"/>
              <a:cs typeface="Nunito"/>
              <a:sym typeface="Nunito"/>
            </a:endParaRPr>
          </a:p>
          <a:p>
            <a:pPr indent="-342900" lvl="0" marL="457200" rtl="0" algn="l">
              <a:lnSpc>
                <a:spcPct val="95000"/>
              </a:lnSpc>
              <a:spcBef>
                <a:spcPts val="0"/>
              </a:spcBef>
              <a:spcAft>
                <a:spcPts val="0"/>
              </a:spcAft>
              <a:buClr>
                <a:schemeClr val="dk1"/>
              </a:buClr>
              <a:buSzPts val="1800"/>
              <a:buFont typeface="Nunito"/>
              <a:buChar char="●"/>
            </a:pPr>
            <a:r>
              <a:rPr lang="en">
                <a:solidFill>
                  <a:schemeClr val="dk1"/>
                </a:solidFill>
                <a:latin typeface="Nunito"/>
                <a:ea typeface="Nunito"/>
                <a:cs typeface="Nunito"/>
                <a:sym typeface="Nunito"/>
              </a:rPr>
              <a:t>We used the same dataset for all the models.</a:t>
            </a:r>
            <a:endParaRPr>
              <a:solidFill>
                <a:schemeClr val="dk1"/>
              </a:solidFill>
              <a:latin typeface="Nunito"/>
              <a:ea typeface="Nunito"/>
              <a:cs typeface="Nunito"/>
              <a:sym typeface="Nunito"/>
            </a:endParaRPr>
          </a:p>
          <a:p>
            <a:pPr indent="-342900" lvl="0" marL="457200" rtl="0" algn="l">
              <a:lnSpc>
                <a:spcPct val="95000"/>
              </a:lnSpc>
              <a:spcBef>
                <a:spcPts val="0"/>
              </a:spcBef>
              <a:spcAft>
                <a:spcPts val="0"/>
              </a:spcAft>
              <a:buClr>
                <a:schemeClr val="dk1"/>
              </a:buClr>
              <a:buSzPts val="1800"/>
              <a:buFont typeface="Nunito"/>
              <a:buChar char="●"/>
            </a:pPr>
            <a:r>
              <a:rPr lang="en">
                <a:solidFill>
                  <a:schemeClr val="dk1"/>
                </a:solidFill>
                <a:latin typeface="Nunito"/>
                <a:ea typeface="Nunito"/>
                <a:cs typeface="Nunito"/>
                <a:sym typeface="Nunito"/>
              </a:rPr>
              <a:t>The images are of size 4000x6000 in the dataset. We resized our images into different sizes (but mostly 512x512) for training the model.</a:t>
            </a:r>
            <a:endParaRPr>
              <a:solidFill>
                <a:schemeClr val="dk1"/>
              </a:solidFill>
              <a:latin typeface="Nunito"/>
              <a:ea typeface="Nunito"/>
              <a:cs typeface="Nunito"/>
              <a:sym typeface="Nunito"/>
            </a:endParaRPr>
          </a:p>
          <a:p>
            <a:pPr indent="-342900" lvl="0" marL="457200" rtl="0" algn="l">
              <a:lnSpc>
                <a:spcPct val="95000"/>
              </a:lnSpc>
              <a:spcBef>
                <a:spcPts val="0"/>
              </a:spcBef>
              <a:spcAft>
                <a:spcPts val="0"/>
              </a:spcAft>
              <a:buClr>
                <a:schemeClr val="dk1"/>
              </a:buClr>
              <a:buSzPts val="1800"/>
              <a:buFont typeface="Nunito"/>
              <a:buChar char="●"/>
            </a:pPr>
            <a:r>
              <a:rPr lang="en">
                <a:solidFill>
                  <a:schemeClr val="dk1"/>
                </a:solidFill>
                <a:latin typeface="Nunito"/>
                <a:ea typeface="Nunito"/>
                <a:cs typeface="Nunito"/>
                <a:sym typeface="Nunito"/>
              </a:rPr>
              <a:t>You can find our dataset at link: </a:t>
            </a:r>
            <a:r>
              <a:rPr lang="en" u="sng">
                <a:solidFill>
                  <a:schemeClr val="hlink"/>
                </a:solidFill>
                <a:latin typeface="Nunito"/>
                <a:ea typeface="Nunito"/>
                <a:cs typeface="Nunito"/>
                <a:sym typeface="Nunito"/>
                <a:hlinkClick r:id="rId4"/>
              </a:rPr>
              <a:t>http://dronedataset.icg.tugraz.at/</a:t>
            </a:r>
            <a:endParaRPr>
              <a:solidFill>
                <a:schemeClr val="dk1"/>
              </a:solidFill>
              <a:latin typeface="Nunito"/>
              <a:ea typeface="Nunito"/>
              <a:cs typeface="Nunito"/>
              <a:sym typeface="Nunito"/>
            </a:endParaRPr>
          </a:p>
          <a:p>
            <a:pPr indent="0" lvl="0" marL="0" rtl="0" algn="l">
              <a:lnSpc>
                <a:spcPct val="95000"/>
              </a:lnSpc>
              <a:spcBef>
                <a:spcPts val="1200"/>
              </a:spcBef>
              <a:spcAft>
                <a:spcPts val="1200"/>
              </a:spcAft>
              <a:buNone/>
            </a:pPr>
            <a:r>
              <a:t/>
            </a:r>
            <a:endParaRPr>
              <a:solidFill>
                <a:schemeClr val="dk1"/>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 name="Shape 82"/>
        <p:cNvGrpSpPr/>
        <p:nvPr/>
      </p:nvGrpSpPr>
      <p:grpSpPr>
        <a:xfrm>
          <a:off x="0" y="0"/>
          <a:ext cx="0" cy="0"/>
          <a:chOff x="0" y="0"/>
          <a:chExt cx="0" cy="0"/>
        </a:xfrm>
      </p:grpSpPr>
      <p:sp>
        <p:nvSpPr>
          <p:cNvPr id="83" name="Google Shape;83;p18"/>
          <p:cNvSpPr txBox="1"/>
          <p:nvPr>
            <p:ph idx="1" type="body"/>
          </p:nvPr>
        </p:nvSpPr>
        <p:spPr>
          <a:xfrm>
            <a:off x="400600" y="511200"/>
            <a:ext cx="7859100" cy="44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Unet:</a:t>
            </a:r>
            <a:endParaRPr>
              <a:solidFill>
                <a:schemeClr val="dk1"/>
              </a:solidFill>
              <a:latin typeface="Nunito"/>
              <a:ea typeface="Nunito"/>
              <a:cs typeface="Nunito"/>
              <a:sym typeface="Nunito"/>
            </a:endParaRPr>
          </a:p>
          <a:p>
            <a:pPr indent="-330200" lvl="0" marL="457200" rtl="0" algn="l">
              <a:spcBef>
                <a:spcPts val="1200"/>
              </a:spcBef>
              <a:spcAft>
                <a:spcPts val="0"/>
              </a:spcAft>
              <a:buClr>
                <a:schemeClr val="dk1"/>
              </a:buClr>
              <a:buSzPts val="1600"/>
              <a:buChar char="●"/>
            </a:pPr>
            <a:r>
              <a:rPr lang="en" sz="1600">
                <a:solidFill>
                  <a:schemeClr val="dk1"/>
                </a:solidFill>
              </a:rPr>
              <a:t>Defined image, mask directory and loaded the data. Then splited the data into training set and test set(350:50). Then the data was preprocessed and images are resized. Final Image size is 512 * 512</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Then defined convolution block and upsampling block. Convolution block is composition of two conv layers and one maxpooling. Output is final output and skipped connection. Upsampling block is combination of transpose conv layer then merge then again 2 conv layer</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Taking these blocks as base, Unet model was build by using 5 convolution blocks and upsampling blocks and finally applying softmax.Total parameters are 34596311.</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Loss function used sparse categorical cross entropy function. Epochs = 150, batch size 16. Then the model was trained using resized trained dataset.</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Then model was evaluated using test dataset where accuracy obtained was approximately 79%.</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1200"/>
              </a:spcAft>
              <a:buNone/>
            </a:pPr>
            <a:r>
              <a:t/>
            </a:r>
            <a:endParaRPr sz="1600"/>
          </a:p>
        </p:txBody>
      </p:sp>
      <p:sp>
        <p:nvSpPr>
          <p:cNvPr id="84" name="Google Shape;84;p18"/>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Comfortaa SemiBold"/>
                <a:ea typeface="Comfortaa SemiBold"/>
                <a:cs typeface="Comfortaa SemiBold"/>
                <a:sym typeface="Comfortaa SemiBold"/>
              </a:rPr>
              <a:t>Implementation </a:t>
            </a:r>
            <a:endParaRPr>
              <a:latin typeface="Comfortaa SemiBold"/>
              <a:ea typeface="Comfortaa SemiBold"/>
              <a:cs typeface="Comfortaa SemiBold"/>
              <a:sym typeface="Comfortaa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Comfortaa SemiBold"/>
                <a:ea typeface="Comfortaa SemiBold"/>
                <a:cs typeface="Comfortaa SemiBold"/>
                <a:sym typeface="Comfortaa SemiBold"/>
              </a:rPr>
              <a:t>Literature Review </a:t>
            </a:r>
            <a:endParaRPr>
              <a:latin typeface="Comfortaa SemiBold"/>
              <a:ea typeface="Comfortaa SemiBold"/>
              <a:cs typeface="Comfortaa SemiBold"/>
              <a:sym typeface="Comfortaa SemiBold"/>
            </a:endParaRPr>
          </a:p>
        </p:txBody>
      </p:sp>
      <p:sp>
        <p:nvSpPr>
          <p:cNvPr id="90" name="Google Shape;90;p19"/>
          <p:cNvSpPr txBox="1"/>
          <p:nvPr>
            <p:ph idx="1" type="body"/>
          </p:nvPr>
        </p:nvSpPr>
        <p:spPr>
          <a:xfrm>
            <a:off x="311700" y="641400"/>
            <a:ext cx="8832300" cy="45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Nunito"/>
                <a:ea typeface="Nunito"/>
                <a:cs typeface="Nunito"/>
                <a:sym typeface="Nunito"/>
              </a:rPr>
              <a:t>DeepLabv3+</a:t>
            </a:r>
            <a:r>
              <a:rPr lang="en">
                <a:solidFill>
                  <a:schemeClr val="dk1"/>
                </a:solidFill>
                <a:latin typeface="Nunito"/>
                <a:ea typeface="Nunito"/>
                <a:cs typeface="Nunito"/>
                <a:sym typeface="Nunito"/>
              </a:rPr>
              <a:t>:</a:t>
            </a:r>
            <a:r>
              <a:rPr lang="en">
                <a:solidFill>
                  <a:schemeClr val="dk1"/>
                </a:solidFill>
                <a:latin typeface="Nunito"/>
                <a:ea typeface="Nunito"/>
                <a:cs typeface="Nunito"/>
                <a:sym typeface="Nunito"/>
              </a:rPr>
              <a:t> </a:t>
            </a:r>
            <a:r>
              <a:rPr lang="en">
                <a:solidFill>
                  <a:schemeClr val="dk1"/>
                </a:solidFill>
                <a:latin typeface="Nunito"/>
                <a:ea typeface="Nunito"/>
                <a:cs typeface="Nunito"/>
                <a:sym typeface="Nunito"/>
              </a:rPr>
              <a:t>Encoder-Decoder with Atrous Separable Convolution for Semantic Image  Segmentation</a:t>
            </a:r>
            <a:endParaRPr sz="1700">
              <a:solidFill>
                <a:schemeClr val="dk1"/>
              </a:solidFill>
              <a:latin typeface="Nunito"/>
              <a:ea typeface="Nunito"/>
              <a:cs typeface="Nunito"/>
              <a:sym typeface="Nunito"/>
            </a:endParaRPr>
          </a:p>
          <a:p>
            <a:pPr indent="-330200" lvl="0" marL="457200" rtl="0" algn="l">
              <a:spcBef>
                <a:spcPts val="1200"/>
              </a:spcBef>
              <a:spcAft>
                <a:spcPts val="0"/>
              </a:spcAft>
              <a:buClr>
                <a:schemeClr val="dk1"/>
              </a:buClr>
              <a:buSzPts val="1600"/>
              <a:buFont typeface="Nunito"/>
              <a:buChar char="●"/>
            </a:pPr>
            <a:r>
              <a:rPr lang="en" sz="1600">
                <a:solidFill>
                  <a:schemeClr val="dk1"/>
                </a:solidFill>
                <a:latin typeface="Nunito"/>
                <a:ea typeface="Nunito"/>
                <a:cs typeface="Nunito"/>
                <a:sym typeface="Nunito"/>
              </a:rPr>
              <a:t>DeepLabv3+ is a fully convolutional neural network (FCN) that uses atrous spatial pyramid pooling (ASPP) to capture context at multiple scales. ASPP consists of several parallel atrous convolutions with different rates, which allows the model to extract information from both fine-grained and coarse-grained features</a:t>
            </a:r>
            <a:endParaRPr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DeepLabv3+ also uses an encoder-decoder architecture to refine the segmentation results. The decoder upsamples the coarse-grained features produced by the encoder back to the original image size, and then uses these features to make more precise predictions. </a:t>
            </a:r>
            <a:endParaRPr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DeepLabv3+ delivers exceptional segmentation accuracy, effectively identifying and distinguishing different land cover classes in aerial imagery.</a:t>
            </a:r>
            <a:endParaRPr sz="1500">
              <a:solidFill>
                <a:schemeClr val="dk1"/>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 name="Shape 94"/>
        <p:cNvGrpSpPr/>
        <p:nvPr/>
      </p:nvGrpSpPr>
      <p:grpSpPr>
        <a:xfrm>
          <a:off x="0" y="0"/>
          <a:ext cx="0" cy="0"/>
          <a:chOff x="0" y="0"/>
          <a:chExt cx="0" cy="0"/>
        </a:xfrm>
      </p:grpSpPr>
      <p:sp>
        <p:nvSpPr>
          <p:cNvPr id="95" name="Google Shape;95;p20"/>
          <p:cNvSpPr txBox="1"/>
          <p:nvPr>
            <p:ph idx="1" type="body"/>
          </p:nvPr>
        </p:nvSpPr>
        <p:spPr>
          <a:xfrm>
            <a:off x="114325" y="1373200"/>
            <a:ext cx="8520600" cy="3660300"/>
          </a:xfrm>
          <a:prstGeom prst="rect">
            <a:avLst/>
          </a:prstGeom>
        </p:spPr>
        <p:txBody>
          <a:bodyPr anchorCtr="0" anchor="t" bIns="91425" lIns="91425" spcFirstLastPara="1" rIns="91425" wrap="square" tIns="91425">
            <a:normAutofit lnSpcReduction="20000"/>
          </a:bodyPr>
          <a:lstStyle/>
          <a:p>
            <a:pPr indent="0" lvl="0" marL="0" rtl="0" algn="l">
              <a:lnSpc>
                <a:spcPct val="95000"/>
              </a:lnSpc>
              <a:spcBef>
                <a:spcPts val="0"/>
              </a:spcBef>
              <a:spcAft>
                <a:spcPts val="0"/>
              </a:spcAft>
              <a:buNone/>
            </a:pPr>
            <a:r>
              <a:t/>
            </a:r>
            <a:endParaRPr sz="2524">
              <a:solidFill>
                <a:schemeClr val="dk1"/>
              </a:solidFill>
              <a:latin typeface="Nunito SemiBold"/>
              <a:ea typeface="Nunito SemiBold"/>
              <a:cs typeface="Nunito SemiBold"/>
              <a:sym typeface="Nunito SemiBold"/>
            </a:endParaRPr>
          </a:p>
          <a:p>
            <a:pPr indent="-330019" lvl="0" marL="457200" rtl="0" algn="l">
              <a:spcBef>
                <a:spcPts val="1200"/>
              </a:spcBef>
              <a:spcAft>
                <a:spcPts val="0"/>
              </a:spcAft>
              <a:buClr>
                <a:schemeClr val="dk1"/>
              </a:buClr>
              <a:buSzPts val="1597"/>
              <a:buFont typeface="Nunito"/>
              <a:buChar char="●"/>
            </a:pPr>
            <a:r>
              <a:rPr lang="en" sz="1597">
                <a:solidFill>
                  <a:schemeClr val="dk1"/>
                </a:solidFill>
                <a:latin typeface="Nunito"/>
                <a:ea typeface="Nunito"/>
                <a:cs typeface="Nunito"/>
                <a:sym typeface="Nunito"/>
              </a:rPr>
              <a:t>Git cloned the repository and divided our data into training, validation and test images and labels, defined functions of generating,reading and loading data with tensorflow</a:t>
            </a:r>
            <a:endParaRPr sz="1597">
              <a:solidFill>
                <a:schemeClr val="dk1"/>
              </a:solidFill>
              <a:latin typeface="Nunito"/>
              <a:ea typeface="Nunito"/>
              <a:cs typeface="Nunito"/>
              <a:sym typeface="Nunito"/>
            </a:endParaRPr>
          </a:p>
          <a:p>
            <a:pPr indent="-330019" lvl="0" marL="457200" rtl="0" algn="l">
              <a:spcBef>
                <a:spcPts val="0"/>
              </a:spcBef>
              <a:spcAft>
                <a:spcPts val="0"/>
              </a:spcAft>
              <a:buClr>
                <a:schemeClr val="dk1"/>
              </a:buClr>
              <a:buSzPts val="1597"/>
              <a:buFont typeface="Nunito"/>
              <a:buChar char="●"/>
            </a:pPr>
            <a:r>
              <a:rPr lang="en" sz="1597">
                <a:solidFill>
                  <a:schemeClr val="dk1"/>
                </a:solidFill>
                <a:latin typeface="Nunito"/>
                <a:ea typeface="Nunito"/>
                <a:cs typeface="Nunito"/>
                <a:sym typeface="Nunito"/>
              </a:rPr>
              <a:t>Then defined the DeepLabv3+ network with ResNet-50 encoder (34 layers) and 2 ASPP modules, the decoder </a:t>
            </a:r>
            <a:r>
              <a:rPr lang="en" sz="1597">
                <a:solidFill>
                  <a:schemeClr val="dk1"/>
                </a:solidFill>
                <a:latin typeface="Nunito"/>
                <a:ea typeface="Nunito"/>
                <a:cs typeface="Nunito"/>
                <a:sym typeface="Nunito"/>
              </a:rPr>
              <a:t>consisted</a:t>
            </a:r>
            <a:r>
              <a:rPr lang="en" sz="1597">
                <a:solidFill>
                  <a:schemeClr val="dk1"/>
                </a:solidFill>
                <a:latin typeface="Nunito"/>
                <a:ea typeface="Nunito"/>
                <a:cs typeface="Nunito"/>
                <a:sym typeface="Nunito"/>
              </a:rPr>
              <a:t> of 4 bilinear upsampling layers. The total parameters turned out to be 11858007.</a:t>
            </a:r>
            <a:endParaRPr sz="1597">
              <a:solidFill>
                <a:schemeClr val="dk1"/>
              </a:solidFill>
              <a:latin typeface="Nunito"/>
              <a:ea typeface="Nunito"/>
              <a:cs typeface="Nunito"/>
              <a:sym typeface="Nunito"/>
            </a:endParaRPr>
          </a:p>
          <a:p>
            <a:pPr indent="-330019" lvl="0" marL="457200" rtl="0" algn="l">
              <a:spcBef>
                <a:spcPts val="0"/>
              </a:spcBef>
              <a:spcAft>
                <a:spcPts val="0"/>
              </a:spcAft>
              <a:buClr>
                <a:schemeClr val="dk1"/>
              </a:buClr>
              <a:buSzPts val="1597"/>
              <a:buFont typeface="Nunito"/>
              <a:buChar char="●"/>
            </a:pPr>
            <a:r>
              <a:rPr lang="en" sz="1597">
                <a:solidFill>
                  <a:schemeClr val="dk1"/>
                </a:solidFill>
                <a:latin typeface="Nunito"/>
                <a:ea typeface="Nunito"/>
                <a:cs typeface="Nunito"/>
                <a:sym typeface="Nunito"/>
              </a:rPr>
              <a:t>The loss was calculated at each epoch while training and then plotted against epochs, defined inference and prediction functions to get the visualization of output segmented image</a:t>
            </a:r>
            <a:endParaRPr sz="1597">
              <a:solidFill>
                <a:schemeClr val="dk1"/>
              </a:solidFill>
              <a:latin typeface="Nunito"/>
              <a:ea typeface="Nunito"/>
              <a:cs typeface="Nunito"/>
              <a:sym typeface="Nunito"/>
            </a:endParaRPr>
          </a:p>
          <a:p>
            <a:pPr indent="-330019" lvl="0" marL="457200" rtl="0" algn="l">
              <a:spcBef>
                <a:spcPts val="0"/>
              </a:spcBef>
              <a:spcAft>
                <a:spcPts val="0"/>
              </a:spcAft>
              <a:buClr>
                <a:schemeClr val="dk1"/>
              </a:buClr>
              <a:buSzPts val="1597"/>
              <a:buFont typeface="Nunito"/>
              <a:buChar char="●"/>
            </a:pPr>
            <a:r>
              <a:rPr lang="en" sz="1597">
                <a:solidFill>
                  <a:schemeClr val="dk1"/>
                </a:solidFill>
                <a:latin typeface="Nunito"/>
                <a:ea typeface="Nunito"/>
                <a:cs typeface="Nunito"/>
                <a:sym typeface="Nunito"/>
              </a:rPr>
              <a:t>The Hyperparameters are as follows: Image size of 512x512, batch size of 4, 50 training epochs, Adam optimizer with learning rate 0.001, Crossentropy loss function and </a:t>
            </a:r>
            <a:r>
              <a:rPr lang="en" sz="1597">
                <a:solidFill>
                  <a:schemeClr val="dk1"/>
                </a:solidFill>
                <a:latin typeface="Nunito"/>
                <a:ea typeface="Nunito"/>
                <a:cs typeface="Nunito"/>
                <a:sym typeface="Nunito"/>
              </a:rPr>
              <a:t>achieved validation</a:t>
            </a:r>
            <a:r>
              <a:rPr lang="en" sz="1597">
                <a:solidFill>
                  <a:schemeClr val="dk1"/>
                </a:solidFill>
                <a:latin typeface="Nunito"/>
                <a:ea typeface="Nunito"/>
                <a:cs typeface="Nunito"/>
                <a:sym typeface="Nunito"/>
              </a:rPr>
              <a:t> accuracy of 81.89</a:t>
            </a:r>
            <a:endParaRPr sz="1597">
              <a:solidFill>
                <a:schemeClr val="dk1"/>
              </a:solidFill>
              <a:latin typeface="Nunito"/>
              <a:ea typeface="Nunito"/>
              <a:cs typeface="Nunito"/>
              <a:sym typeface="Nunito"/>
            </a:endParaRPr>
          </a:p>
          <a:p>
            <a:pPr indent="0" lvl="0" marL="0" rtl="0" algn="l">
              <a:spcBef>
                <a:spcPts val="1200"/>
              </a:spcBef>
              <a:spcAft>
                <a:spcPts val="1200"/>
              </a:spcAft>
              <a:buNone/>
            </a:pPr>
            <a:r>
              <a:t/>
            </a:r>
            <a:endParaRPr>
              <a:latin typeface="Nunito"/>
              <a:ea typeface="Nunito"/>
              <a:cs typeface="Nunito"/>
              <a:sym typeface="Nunito"/>
            </a:endParaRPr>
          </a:p>
        </p:txBody>
      </p:sp>
      <p:sp>
        <p:nvSpPr>
          <p:cNvPr id="96" name="Google Shape;96;p20"/>
          <p:cNvSpPr txBox="1"/>
          <p:nvPr>
            <p:ph type="title"/>
          </p:nvPr>
        </p:nvSpPr>
        <p:spPr>
          <a:xfrm>
            <a:off x="311700" y="65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omfortaa SemiBold"/>
                <a:ea typeface="Comfortaa SemiBold"/>
                <a:cs typeface="Comfortaa SemiBold"/>
                <a:sym typeface="Comfortaa SemiBold"/>
              </a:rPr>
              <a:t>Implementation </a:t>
            </a:r>
            <a:endParaRPr>
              <a:latin typeface="Comfortaa SemiBold"/>
              <a:ea typeface="Comfortaa SemiBold"/>
              <a:cs typeface="Comfortaa SemiBold"/>
              <a:sym typeface="Comfortaa SemiBold"/>
            </a:endParaRPr>
          </a:p>
        </p:txBody>
      </p:sp>
      <p:pic>
        <p:nvPicPr>
          <p:cNvPr id="97" name="Google Shape;97;p20"/>
          <p:cNvPicPr preferRelativeResize="0"/>
          <p:nvPr/>
        </p:nvPicPr>
        <p:blipFill>
          <a:blip r:embed="rId4">
            <a:alphaModFix/>
          </a:blip>
          <a:stretch>
            <a:fillRect/>
          </a:stretch>
        </p:blipFill>
        <p:spPr>
          <a:xfrm>
            <a:off x="4572000" y="0"/>
            <a:ext cx="4260299" cy="1849110"/>
          </a:xfrm>
          <a:prstGeom prst="rect">
            <a:avLst/>
          </a:prstGeom>
          <a:noFill/>
          <a:ln>
            <a:noFill/>
          </a:ln>
        </p:spPr>
      </p:pic>
      <p:sp>
        <p:nvSpPr>
          <p:cNvPr id="98" name="Google Shape;98;p20"/>
          <p:cNvSpPr txBox="1"/>
          <p:nvPr/>
        </p:nvSpPr>
        <p:spPr>
          <a:xfrm>
            <a:off x="114325" y="1106175"/>
            <a:ext cx="3053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2"/>
                </a:solidFill>
              </a:rPr>
              <a:t>DeepLabv3+:</a:t>
            </a:r>
            <a:endParaRPr b="1" sz="24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Comfortaa SemiBold"/>
                <a:ea typeface="Comfortaa SemiBold"/>
                <a:cs typeface="Comfortaa SemiBold"/>
                <a:sym typeface="Comfortaa SemiBold"/>
              </a:rPr>
              <a:t>Literature Review </a:t>
            </a:r>
            <a:endParaRPr>
              <a:latin typeface="Comfortaa SemiBold"/>
              <a:ea typeface="Comfortaa SemiBold"/>
              <a:cs typeface="Comfortaa SemiBold"/>
              <a:sym typeface="Comfortaa SemiBold"/>
            </a:endParaRPr>
          </a:p>
        </p:txBody>
      </p:sp>
      <p:sp>
        <p:nvSpPr>
          <p:cNvPr id="104" name="Google Shape;104;p21"/>
          <p:cNvSpPr txBox="1"/>
          <p:nvPr>
            <p:ph idx="1" type="body"/>
          </p:nvPr>
        </p:nvSpPr>
        <p:spPr>
          <a:xfrm>
            <a:off x="311700" y="641400"/>
            <a:ext cx="8832300" cy="45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Nunito"/>
                <a:ea typeface="Nunito"/>
                <a:cs typeface="Nunito"/>
                <a:sym typeface="Nunito"/>
              </a:rPr>
              <a:t>SegNet: A Deep Convolutional Encoder-Decoder Architecture for Image Segmentation </a:t>
            </a:r>
            <a:endParaRPr sz="1700">
              <a:solidFill>
                <a:schemeClr val="dk1"/>
              </a:solidFill>
              <a:latin typeface="Nunito"/>
              <a:ea typeface="Nunito"/>
              <a:cs typeface="Nunito"/>
              <a:sym typeface="Nunito"/>
            </a:endParaRPr>
          </a:p>
          <a:p>
            <a:pPr indent="-323850" lvl="0" marL="457200" rtl="0" algn="l">
              <a:spcBef>
                <a:spcPts val="1200"/>
              </a:spcBef>
              <a:spcAft>
                <a:spcPts val="0"/>
              </a:spcAft>
              <a:buClr>
                <a:schemeClr val="dk1"/>
              </a:buClr>
              <a:buSzPts val="1500"/>
              <a:buFont typeface="Nunito"/>
              <a:buChar char="●"/>
            </a:pPr>
            <a:r>
              <a:rPr lang="en" sz="1500">
                <a:solidFill>
                  <a:schemeClr val="dk1"/>
                </a:solidFill>
                <a:latin typeface="Nunito"/>
                <a:ea typeface="Nunito"/>
                <a:cs typeface="Nunito"/>
                <a:sym typeface="Nunito"/>
              </a:rPr>
              <a:t>SegNet consists of an encoder network, a decoder network, and a final pixel-wise classification layer.</a:t>
            </a:r>
            <a:endParaRPr sz="1500">
              <a:solidFill>
                <a:schemeClr val="dk1"/>
              </a:solidFill>
              <a:latin typeface="Nunito"/>
              <a:ea typeface="Nunito"/>
              <a:cs typeface="Nunito"/>
              <a:sym typeface="Nunito"/>
            </a:endParaRPr>
          </a:p>
          <a:p>
            <a:pPr indent="-323850" lvl="0" marL="457200" rtl="0" algn="l">
              <a:spcBef>
                <a:spcPts val="0"/>
              </a:spcBef>
              <a:spcAft>
                <a:spcPts val="0"/>
              </a:spcAft>
              <a:buClr>
                <a:schemeClr val="dk1"/>
              </a:buClr>
              <a:buSzPts val="1500"/>
              <a:buFont typeface="Nunito"/>
              <a:buChar char="●"/>
            </a:pPr>
            <a:r>
              <a:rPr lang="en" sz="1500">
                <a:solidFill>
                  <a:schemeClr val="dk1"/>
                </a:solidFill>
                <a:latin typeface="Nunito"/>
                <a:ea typeface="Nunito"/>
                <a:cs typeface="Nunito"/>
                <a:sym typeface="Nunito"/>
              </a:rPr>
              <a:t>The key aspect is the decoder network, which uses pooling indices from the encoder layers to perform non-linear upsampling, mapping lower resolution encoder features to full input resolution features for pixel-wise classification.</a:t>
            </a:r>
            <a:endParaRPr sz="1500">
              <a:solidFill>
                <a:schemeClr val="dk1"/>
              </a:solidFill>
              <a:latin typeface="Nunito"/>
              <a:ea typeface="Nunito"/>
              <a:cs typeface="Nunito"/>
              <a:sym typeface="Nunito"/>
            </a:endParaRPr>
          </a:p>
          <a:p>
            <a:pPr indent="-323850" lvl="0" marL="457200" rtl="0" algn="l">
              <a:spcBef>
                <a:spcPts val="0"/>
              </a:spcBef>
              <a:spcAft>
                <a:spcPts val="0"/>
              </a:spcAft>
              <a:buClr>
                <a:schemeClr val="dk1"/>
              </a:buClr>
              <a:buSzPts val="1500"/>
              <a:buFont typeface="Nunito"/>
              <a:buChar char="●"/>
            </a:pPr>
            <a:r>
              <a:rPr lang="en" sz="1500">
                <a:solidFill>
                  <a:schemeClr val="dk1"/>
                </a:solidFill>
                <a:latin typeface="Nunito"/>
                <a:ea typeface="Nunito"/>
                <a:cs typeface="Nunito"/>
                <a:sym typeface="Nunito"/>
              </a:rPr>
              <a:t>Advantages of this approach include improved boundary delineation, efficient use of memory by only storing pooling indices (vs encoder features), and ability to train end-to-end with stochastic gradient descent optimization.</a:t>
            </a:r>
            <a:endParaRPr sz="1500">
              <a:solidFill>
                <a:schemeClr val="dk1"/>
              </a:solidFill>
              <a:latin typeface="Nunito"/>
              <a:ea typeface="Nunito"/>
              <a:cs typeface="Nunito"/>
              <a:sym typeface="Nunito"/>
            </a:endParaRPr>
          </a:p>
          <a:p>
            <a:pPr indent="-323850" lvl="0" marL="457200" rtl="0" algn="l">
              <a:spcBef>
                <a:spcPts val="0"/>
              </a:spcBef>
              <a:spcAft>
                <a:spcPts val="0"/>
              </a:spcAft>
              <a:buClr>
                <a:schemeClr val="dk1"/>
              </a:buClr>
              <a:buSzPts val="1500"/>
              <a:buFont typeface="Nunito"/>
              <a:buChar char="●"/>
            </a:pPr>
            <a:r>
              <a:rPr lang="en" sz="1500">
                <a:solidFill>
                  <a:schemeClr val="dk1"/>
                </a:solidFill>
                <a:latin typeface="Nunito"/>
                <a:ea typeface="Nunito"/>
                <a:cs typeface="Nunito"/>
                <a:sym typeface="Nunito"/>
              </a:rPr>
              <a:t>This paper also presents that:</a:t>
            </a:r>
            <a:endParaRPr sz="1500">
              <a:solidFill>
                <a:schemeClr val="dk1"/>
              </a:solidFill>
              <a:latin typeface="Nunito"/>
              <a:ea typeface="Nunito"/>
              <a:cs typeface="Nunito"/>
              <a:sym typeface="Nunito"/>
            </a:endParaRPr>
          </a:p>
          <a:p>
            <a:pPr indent="-323850" lvl="1" marL="914400" rtl="0" algn="l">
              <a:spcBef>
                <a:spcPts val="0"/>
              </a:spcBef>
              <a:spcAft>
                <a:spcPts val="0"/>
              </a:spcAft>
              <a:buClr>
                <a:schemeClr val="dk1"/>
              </a:buClr>
              <a:buSzPts val="1500"/>
              <a:buFont typeface="Nunito"/>
              <a:buChar char="○"/>
            </a:pPr>
            <a:r>
              <a:rPr lang="en" sz="1500">
                <a:solidFill>
                  <a:schemeClr val="dk1"/>
                </a:solidFill>
                <a:latin typeface="Nunito"/>
                <a:ea typeface="Nunito"/>
                <a:cs typeface="Nunito"/>
                <a:sym typeface="Nunito"/>
              </a:rPr>
              <a:t>Larger decoder networks improve accuracy, as does storing more encoder information</a:t>
            </a:r>
            <a:endParaRPr sz="1500">
              <a:solidFill>
                <a:schemeClr val="dk1"/>
              </a:solidFill>
              <a:latin typeface="Nunito"/>
              <a:ea typeface="Nunito"/>
              <a:cs typeface="Nunito"/>
              <a:sym typeface="Nunito"/>
            </a:endParaRPr>
          </a:p>
          <a:p>
            <a:pPr indent="-323850" lvl="1" marL="914400" rtl="0" algn="l">
              <a:spcBef>
                <a:spcPts val="0"/>
              </a:spcBef>
              <a:spcAft>
                <a:spcPts val="0"/>
              </a:spcAft>
              <a:buClr>
                <a:schemeClr val="dk1"/>
              </a:buClr>
              <a:buSzPts val="1500"/>
              <a:buFont typeface="Nunito"/>
              <a:buChar char="○"/>
            </a:pPr>
            <a:r>
              <a:rPr lang="en" sz="1500">
                <a:solidFill>
                  <a:schemeClr val="dk1"/>
                </a:solidFill>
                <a:latin typeface="Nunito"/>
                <a:ea typeface="Nunito"/>
                <a:cs typeface="Nunito"/>
                <a:sym typeface="Nunito"/>
              </a:rPr>
              <a:t>SegNet can match accuracy of other methods while requiring less memory</a:t>
            </a:r>
            <a:endParaRPr sz="1500">
              <a:solidFill>
                <a:schemeClr val="dk1"/>
              </a:solidFill>
              <a:latin typeface="Nunito"/>
              <a:ea typeface="Nunito"/>
              <a:cs typeface="Nunito"/>
              <a:sym typeface="Nunito"/>
            </a:endParaRPr>
          </a:p>
          <a:p>
            <a:pPr indent="0" lvl="0" marL="0" rtl="0" algn="l">
              <a:spcBef>
                <a:spcPts val="1200"/>
              </a:spcBef>
              <a:spcAft>
                <a:spcPts val="1200"/>
              </a:spcAft>
              <a:buNone/>
            </a:pPr>
            <a:r>
              <a:rPr lang="en" sz="1500">
                <a:solidFill>
                  <a:schemeClr val="dk1"/>
                </a:solidFill>
                <a:latin typeface="Nunito"/>
                <a:ea typeface="Nunito"/>
                <a:cs typeface="Nunito"/>
                <a:sym typeface="Nunito"/>
              </a:rPr>
              <a:t>Link for the Reference Paper:</a:t>
            </a:r>
            <a:r>
              <a:rPr lang="en" sz="1500" u="sng">
                <a:solidFill>
                  <a:schemeClr val="hlink"/>
                </a:solidFill>
                <a:latin typeface="Nunito"/>
                <a:ea typeface="Nunito"/>
                <a:cs typeface="Nunito"/>
                <a:sym typeface="Nunito"/>
                <a:hlinkClick r:id="rId4"/>
              </a:rPr>
              <a:t>https://arxiv.org/pdf/1511.00561v3.pdf</a:t>
            </a:r>
            <a:endParaRPr sz="1400">
              <a:solidFill>
                <a:schemeClr val="dk1"/>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